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72" r:id="rId5"/>
    <p:sldId id="266" r:id="rId6"/>
    <p:sldId id="257" r:id="rId7"/>
    <p:sldId id="258" r:id="rId8"/>
    <p:sldId id="269" r:id="rId9"/>
    <p:sldId id="259" r:id="rId10"/>
    <p:sldId id="264" r:id="rId11"/>
    <p:sldId id="274" r:id="rId12"/>
    <p:sldId id="265" r:id="rId13"/>
    <p:sldId id="260" r:id="rId14"/>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C9BD6-833C-4D11-B880-3173AAC99346}" v="6" dt="2026-04-24T11:10:43.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82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1" tIns="49537" rIns="99071" bIns="49537"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9071" tIns="49537" rIns="99071" bIns="49537" rtlCol="0"/>
          <a:lstStyle>
            <a:lvl1pPr algn="r">
              <a:defRPr sz="1300"/>
            </a:lvl1pPr>
          </a:lstStyle>
          <a:p>
            <a:fld id="{081F3928-7FDB-42ED-862C-48BDBA1183C0}" type="datetimeFigureOut">
              <a:rPr lang="en-GB" smtClean="0"/>
              <a:t>24/04/2026</a:t>
            </a:fld>
            <a:endParaRPr lang="en-GB"/>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1" tIns="49537" rIns="99071" bIns="49537"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1" tIns="49537" rIns="99071" bIns="495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8"/>
            <a:ext cx="3078427" cy="513507"/>
          </a:xfrm>
          <a:prstGeom prst="rect">
            <a:avLst/>
          </a:prstGeom>
        </p:spPr>
        <p:txBody>
          <a:bodyPr vert="horz" lIns="99071" tIns="49537" rIns="99071" bIns="49537"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08"/>
            <a:ext cx="3078427" cy="513507"/>
          </a:xfrm>
          <a:prstGeom prst="rect">
            <a:avLst/>
          </a:prstGeom>
        </p:spPr>
        <p:txBody>
          <a:bodyPr vert="horz" lIns="99071" tIns="49537" rIns="99071" bIns="49537" rtlCol="0" anchor="b"/>
          <a:lstStyle>
            <a:lvl1pPr algn="r">
              <a:defRPr sz="1300"/>
            </a:lvl1pPr>
          </a:lstStyle>
          <a:p>
            <a:fld id="{B2554340-81E3-4C72-A7A5-613114DF6544}" type="slidenum">
              <a:rPr lang="en-GB" smtClean="0"/>
              <a:t>‹#›</a:t>
            </a:fld>
            <a:endParaRPr lang="en-GB"/>
          </a:p>
        </p:txBody>
      </p:sp>
    </p:spTree>
    <p:extLst>
      <p:ext uri="{BB962C8B-B14F-4D97-AF65-F5344CB8AC3E}">
        <p14:creationId xmlns:p14="http://schemas.microsoft.com/office/powerpoint/2010/main" val="233298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0B1633-03D2-4EAA-90FF-9AEE3D69313A}" type="datetime1">
              <a:rPr lang="en-GB" smtClean="0"/>
              <a:t>24/04/2026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161002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28C89-B836-4861-84F2-523172364280}" type="datetime1">
              <a:rPr lang="en-GB" smtClean="0"/>
              <a:t>24/04/2026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26522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A4260-A125-4C08-B60A-CA3C8C326124}" type="datetime1">
              <a:rPr lang="en-GB" smtClean="0"/>
              <a:t>24/04/2026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119136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015E8-1831-47EA-9F5C-D7F4B2FA1185}" type="datetime1">
              <a:rPr lang="en-GB" smtClean="0"/>
              <a:t>24/04/2026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529513" y="6356352"/>
            <a:ext cx="2228850" cy="365125"/>
          </a:xfrm>
        </p:spPr>
        <p:txBody>
          <a:bodyPr/>
          <a:lstStyle>
            <a:lvl1pPr>
              <a:defRPr sz="1400" b="1">
                <a:solidFill>
                  <a:srgbClr val="7030A0"/>
                </a:solidFill>
              </a:defRPr>
            </a:lvl1pPr>
          </a:lstStyle>
          <a:p>
            <a:fld id="{403666A2-F9B0-4E15-82C5-48EEE814A0AE}" type="slidenum">
              <a:rPr lang="en-GB" smtClean="0"/>
              <a:pPr/>
              <a:t>‹#›</a:t>
            </a:fld>
            <a:endParaRPr lang="en-GB" dirty="0"/>
          </a:p>
        </p:txBody>
      </p:sp>
    </p:spTree>
    <p:extLst>
      <p:ext uri="{BB962C8B-B14F-4D97-AF65-F5344CB8AC3E}">
        <p14:creationId xmlns:p14="http://schemas.microsoft.com/office/powerpoint/2010/main" val="8116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1F8612-336A-4AD2-B702-6C5BFBF3F2E0}" type="datetime1">
              <a:rPr lang="en-GB" smtClean="0"/>
              <a:t>24/04/2026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304415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D98EE2-D141-4974-AE23-8F96A62F8680}" type="datetime1">
              <a:rPr lang="en-GB" smtClean="0"/>
              <a:t>24/04/2026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26898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B7CC7-F793-4107-8DF8-6573A64A8901}" type="datetime1">
              <a:rPr lang="en-GB" smtClean="0"/>
              <a:t>24/04/2026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23370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167CDE-928F-42C8-9960-D162B6D4F4E4}" type="datetime1">
              <a:rPr lang="en-GB" smtClean="0"/>
              <a:t>24/04/2026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88487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2667-655C-4F21-9BF0-2D13165B922D}" type="datetime1">
              <a:rPr lang="en-GB" smtClean="0"/>
              <a:t>24/04/2026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133300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D28883-C7A5-4A5F-A65D-12E9CB5D4C43}" type="datetime1">
              <a:rPr lang="en-GB" smtClean="0"/>
              <a:t>24/04/2026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425601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3C6392-96BE-412C-A12C-68CB8F0A61C4}" type="datetime1">
              <a:rPr lang="en-GB" smtClean="0"/>
              <a:t>24/04/2026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666A2-F9B0-4E15-82C5-48EEE814A0AE}" type="slidenum">
              <a:rPr lang="en-GB" smtClean="0"/>
              <a:t>‹#›</a:t>
            </a:fld>
            <a:endParaRPr lang="en-GB"/>
          </a:p>
        </p:txBody>
      </p:sp>
    </p:spTree>
    <p:extLst>
      <p:ext uri="{BB962C8B-B14F-4D97-AF65-F5344CB8AC3E}">
        <p14:creationId xmlns:p14="http://schemas.microsoft.com/office/powerpoint/2010/main" val="413546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788" y="82153"/>
            <a:ext cx="854392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9788" y="1733550"/>
            <a:ext cx="9598525" cy="44434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67FD5-1599-414A-9EA7-BB202D75C552}" type="datetime1">
              <a:rPr lang="en-GB" smtClean="0"/>
              <a:t>24/04/2026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666A2-F9B0-4E15-82C5-48EEE814A0AE}" type="slidenum">
              <a:rPr lang="en-GB" smtClean="0"/>
              <a:t>‹#›</a:t>
            </a:fld>
            <a:endParaRPr lang="en-GB"/>
          </a:p>
        </p:txBody>
      </p:sp>
      <p:pic>
        <p:nvPicPr>
          <p:cNvPr id="7" name="Picture 14" descr="Children activity with the Brunel Museum Free Summer Play Scheme 2017"/>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7639113" y="340947"/>
            <a:ext cx="2109200" cy="77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19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licja.Sobczak@thebrunelmuseum.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hebrunelmuseum.com/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Brunel Museum Roof Garden"/>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7086" y="0"/>
            <a:ext cx="9993085" cy="685800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54274" y="246744"/>
            <a:ext cx="8507587" cy="1482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Brunel Museum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Events Assistant (Casual)</a:t>
            </a:r>
          </a:p>
        </p:txBody>
      </p:sp>
      <p:sp>
        <p:nvSpPr>
          <p:cNvPr id="7" name="Subtitle 2"/>
          <p:cNvSpPr txBox="1">
            <a:spLocks/>
          </p:cNvSpPr>
          <p:nvPr/>
        </p:nvSpPr>
        <p:spPr>
          <a:xfrm>
            <a:off x="7761120" y="175022"/>
            <a:ext cx="2059154" cy="5107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38" b="1" dirty="0">
                <a:solidFill>
                  <a:schemeClr val="bg1"/>
                </a:solidFill>
                <a:latin typeface="Arial" panose="020B0604020202020204" pitchFamily="34" charset="0"/>
                <a:cs typeface="Arial" panose="020B0604020202020204" pitchFamily="34" charset="0"/>
              </a:rPr>
              <a:t>April 2026</a:t>
            </a:r>
          </a:p>
        </p:txBody>
      </p:sp>
    </p:spTree>
    <p:extLst>
      <p:ext uri="{BB962C8B-B14F-4D97-AF65-F5344CB8AC3E}">
        <p14:creationId xmlns:p14="http://schemas.microsoft.com/office/powerpoint/2010/main" val="12874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Process</a:t>
            </a:r>
          </a:p>
        </p:txBody>
      </p:sp>
      <p:sp>
        <p:nvSpPr>
          <p:cNvPr id="3" name="Content Placeholder 2"/>
          <p:cNvSpPr>
            <a:spLocks noGrp="1"/>
          </p:cNvSpPr>
          <p:nvPr>
            <p:ph idx="1"/>
          </p:nvPr>
        </p:nvSpPr>
        <p:spPr>
          <a:xfrm>
            <a:off x="149788" y="1285876"/>
            <a:ext cx="5176836" cy="5448300"/>
          </a:xfrm>
        </p:spPr>
        <p:txBody>
          <a:bodyPr>
            <a:noAutofit/>
          </a:bodyPr>
          <a:lstStyle/>
          <a:p>
            <a:pPr marL="0" indent="0">
              <a:buNone/>
            </a:pPr>
            <a:r>
              <a:rPr lang="en-GB" sz="1400" b="1" dirty="0"/>
              <a:t>HOW TO APPLY</a:t>
            </a:r>
          </a:p>
          <a:p>
            <a:pPr marL="0" indent="0">
              <a:buNone/>
            </a:pPr>
            <a:r>
              <a:rPr lang="en-GB" sz="1400" dirty="0"/>
              <a:t>Please apply by sending the following two documents to Alicja Sobczak</a:t>
            </a:r>
          </a:p>
          <a:p>
            <a:pPr marL="0" indent="0">
              <a:buNone/>
            </a:pPr>
            <a:r>
              <a:rPr lang="en-GB" sz="1400" dirty="0"/>
              <a:t> </a:t>
            </a:r>
            <a:r>
              <a:rPr lang="en-GB" sz="1400" dirty="0">
                <a:hlinkClick r:id="rId2"/>
              </a:rPr>
              <a:t>Alicja.Sobczak</a:t>
            </a:r>
            <a:r>
              <a:rPr lang="en-GB" sz="1400" b="1" i="0" u="sng" strike="noStrike" dirty="0">
                <a:solidFill>
                  <a:srgbClr val="0563C1"/>
                </a:solidFill>
                <a:effectLst/>
                <a:hlinkClick r:id="rId2"/>
              </a:rPr>
              <a:t>@thebrunelmuseum.com</a:t>
            </a:r>
            <a:endParaRPr lang="en-GB" sz="1400" b="1" i="0" u="sng" strike="noStrike" dirty="0">
              <a:solidFill>
                <a:srgbClr val="0563C1"/>
              </a:solidFill>
              <a:effectLst/>
            </a:endParaRPr>
          </a:p>
          <a:p>
            <a:r>
              <a:rPr lang="en-GB" sz="1400" dirty="0"/>
              <a:t>a short (no more than one page) statement setting out why you are interested in the role </a:t>
            </a:r>
          </a:p>
          <a:p>
            <a:r>
              <a:rPr lang="en-GB" sz="1400" dirty="0"/>
              <a:t>a CV (no more than two pages)</a:t>
            </a:r>
          </a:p>
          <a:p>
            <a:r>
              <a:rPr lang="en-GB" sz="1400" b="1" i="0" dirty="0">
                <a:solidFill>
                  <a:srgbClr val="000000"/>
                </a:solidFill>
                <a:effectLst/>
              </a:rPr>
              <a:t>along with 2 references</a:t>
            </a:r>
            <a:endParaRPr lang="en-GB" sz="1400" dirty="0"/>
          </a:p>
          <a:p>
            <a:pPr marL="0" indent="0">
              <a:buNone/>
            </a:pPr>
            <a:r>
              <a:rPr lang="en-GB" sz="1400" dirty="0"/>
              <a:t>Both documents should be in PDF or Word format. </a:t>
            </a:r>
          </a:p>
          <a:p>
            <a:pPr marL="0" indent="0">
              <a:buNone/>
            </a:pPr>
            <a:r>
              <a:rPr lang="en-GB" sz="1400" dirty="0"/>
              <a:t>The deadline for applications is </a:t>
            </a:r>
            <a:r>
              <a:rPr lang="en-GB" sz="1400" b="1" dirty="0">
                <a:solidFill>
                  <a:srgbClr val="FF0000"/>
                </a:solidFill>
              </a:rPr>
              <a:t>&lt;&lt;&lt; 9am Friday 15 Mays  </a:t>
            </a:r>
            <a:endParaRPr lang="en-GB" sz="1400" b="1" dirty="0"/>
          </a:p>
          <a:p>
            <a:pPr marL="0" indent="0">
              <a:buNone/>
            </a:pPr>
            <a:r>
              <a:rPr lang="en-GB" sz="1400" b="1" dirty="0"/>
              <a:t>TO FIND OUT MORE</a:t>
            </a:r>
          </a:p>
          <a:p>
            <a:pPr marL="0" indent="0">
              <a:buNone/>
            </a:pPr>
            <a:r>
              <a:rPr lang="en-GB" sz="1400" dirty="0"/>
              <a:t>If there is anything we can do to make the recruitment process more accessible and inclusive for you, if you would like support in communicating your skills, experience or enthusiasm, or if you would like to find out more about the role, please contact Alicja Sobczak</a:t>
            </a:r>
          </a:p>
          <a:p>
            <a:pPr marL="0" indent="0">
              <a:buNone/>
            </a:pPr>
            <a:r>
              <a:rPr lang="en-GB" sz="1400" dirty="0"/>
              <a:t> </a:t>
            </a:r>
            <a:r>
              <a:rPr lang="en-GB" sz="1400" dirty="0">
                <a:hlinkClick r:id="rId2"/>
              </a:rPr>
              <a:t>Alicja.Sobczak</a:t>
            </a:r>
            <a:r>
              <a:rPr lang="en-GB" sz="1400" b="1" i="0" u="sng" strike="noStrike" dirty="0">
                <a:solidFill>
                  <a:srgbClr val="0563C1"/>
                </a:solidFill>
                <a:effectLst/>
                <a:hlinkClick r:id="rId2"/>
              </a:rPr>
              <a:t>@thebrunelmuseum.com</a:t>
            </a:r>
            <a:endParaRPr lang="en-GB" sz="1400" b="1" i="0" u="sng" strike="noStrike" dirty="0">
              <a:solidFill>
                <a:srgbClr val="0563C1"/>
              </a:solidFill>
              <a:effectLst/>
            </a:endParaRPr>
          </a:p>
          <a:p>
            <a:pPr marL="0" indent="0">
              <a:buNone/>
            </a:pPr>
            <a:r>
              <a:rPr lang="en-GB" sz="1400" b="1" dirty="0"/>
              <a:t>INTERVIEWS</a:t>
            </a:r>
          </a:p>
          <a:p>
            <a:pPr marL="0" indent="0">
              <a:buNone/>
            </a:pPr>
            <a:r>
              <a:rPr lang="en-GB" sz="1400" dirty="0"/>
              <a:t>Interviews are expected to take place w/c 18 May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326624" y="2080528"/>
            <a:ext cx="5178425" cy="34462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03666A2-F9B0-4E15-82C5-48EEE814A0AE}" type="slidenum">
              <a:rPr lang="en-GB" smtClean="0"/>
              <a:t>10</a:t>
            </a:fld>
            <a:endParaRPr lang="en-GB"/>
          </a:p>
        </p:txBody>
      </p:sp>
    </p:spTree>
    <p:extLst>
      <p:ext uri="{BB962C8B-B14F-4D97-AF65-F5344CB8AC3E}">
        <p14:creationId xmlns:p14="http://schemas.microsoft.com/office/powerpoint/2010/main" val="198222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a:xfrm>
            <a:off x="624840" y="2243534"/>
            <a:ext cx="5304125" cy="2696499"/>
          </a:xfrm>
        </p:spPr>
        <p:txBody>
          <a:bodyPr/>
          <a:lstStyle/>
          <a:p>
            <a:pPr marL="0" indent="0">
              <a:buNone/>
            </a:pPr>
            <a:r>
              <a:rPr lang="en-GB" dirty="0"/>
              <a:t>Welcome 		 		</a:t>
            </a:r>
            <a:r>
              <a:rPr lang="en-GB" dirty="0">
                <a:solidFill>
                  <a:srgbClr val="7030A0"/>
                </a:solidFill>
              </a:rPr>
              <a:t>3</a:t>
            </a:r>
          </a:p>
          <a:p>
            <a:pPr marL="0" indent="0">
              <a:buNone/>
            </a:pPr>
            <a:r>
              <a:rPr lang="en-GB" dirty="0"/>
              <a:t>About the Museum		</a:t>
            </a:r>
            <a:r>
              <a:rPr lang="en-GB" dirty="0">
                <a:solidFill>
                  <a:srgbClr val="7030A0"/>
                </a:solidFill>
              </a:rPr>
              <a:t>4</a:t>
            </a:r>
          </a:p>
          <a:p>
            <a:pPr marL="0" indent="0">
              <a:buNone/>
            </a:pPr>
            <a:r>
              <a:rPr lang="en-GB" dirty="0"/>
              <a:t>About the Role			</a:t>
            </a:r>
            <a:r>
              <a:rPr lang="en-GB" dirty="0">
                <a:solidFill>
                  <a:srgbClr val="7030A0"/>
                </a:solidFill>
              </a:rPr>
              <a:t>8</a:t>
            </a:r>
          </a:p>
          <a:p>
            <a:pPr marL="0" indent="0">
              <a:buNone/>
            </a:pPr>
            <a:r>
              <a:rPr lang="en-GB" dirty="0"/>
              <a:t>Application Process		</a:t>
            </a:r>
            <a:r>
              <a:rPr lang="en-GB" dirty="0">
                <a:solidFill>
                  <a:srgbClr val="7030A0"/>
                </a:solidFill>
              </a:rPr>
              <a:t>14</a:t>
            </a:r>
          </a:p>
        </p:txBody>
      </p:sp>
      <p:cxnSp>
        <p:nvCxnSpPr>
          <p:cNvPr id="5" name="Straight Connector 4"/>
          <p:cNvCxnSpPr/>
          <p:nvPr/>
        </p:nvCxnSpPr>
        <p:spPr>
          <a:xfrm flipV="1">
            <a:off x="2105110" y="2570905"/>
            <a:ext cx="3142211" cy="831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p:cNvCxnSpPr/>
          <p:nvPr/>
        </p:nvCxnSpPr>
        <p:spPr>
          <a:xfrm flipV="1">
            <a:off x="3554296" y="3094607"/>
            <a:ext cx="1717964" cy="277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p:cNvCxnSpPr/>
          <p:nvPr/>
        </p:nvCxnSpPr>
        <p:spPr>
          <a:xfrm flipV="1">
            <a:off x="3130346" y="3612768"/>
            <a:ext cx="2141914" cy="83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flipV="1">
            <a:off x="2905903" y="4105990"/>
            <a:ext cx="2366357" cy="83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098" name="Picture 2" descr="https://thebrunelmuseum.com/app/uploads/2021/07/Thames_tunnel_trai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28965" y="2168257"/>
            <a:ext cx="3810000" cy="2771776"/>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403666A2-F9B0-4E15-82C5-48EEE814A0AE}" type="slidenum">
              <a:rPr lang="en-GB" smtClean="0"/>
              <a:t>2</a:t>
            </a:fld>
            <a:endParaRPr lang="en-GB"/>
          </a:p>
        </p:txBody>
      </p:sp>
    </p:spTree>
    <p:extLst>
      <p:ext uri="{BB962C8B-B14F-4D97-AF65-F5344CB8AC3E}">
        <p14:creationId xmlns:p14="http://schemas.microsoft.com/office/powerpoint/2010/main" val="205596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4" name="Content Placeholder 3"/>
          <p:cNvSpPr>
            <a:spLocks noGrp="1"/>
          </p:cNvSpPr>
          <p:nvPr>
            <p:ph idx="1"/>
          </p:nvPr>
        </p:nvSpPr>
        <p:spPr>
          <a:xfrm>
            <a:off x="426013" y="1407716"/>
            <a:ext cx="5174687" cy="5450284"/>
          </a:xfrm>
        </p:spPr>
        <p:txBody>
          <a:bodyPr>
            <a:normAutofit/>
          </a:bodyPr>
          <a:lstStyle/>
          <a:p>
            <a:pPr marL="0" indent="0">
              <a:buNone/>
            </a:pPr>
            <a:r>
              <a:rPr lang="en-GB" sz="1400" dirty="0"/>
              <a:t>Thank you for your interest in the Brunel Museum. </a:t>
            </a:r>
          </a:p>
          <a:p>
            <a:pPr marL="0" indent="0">
              <a:buNone/>
            </a:pPr>
            <a:r>
              <a:rPr lang="en-GB" sz="1400" dirty="0">
                <a:effectLst/>
                <a:ea typeface="Arial" panose="020B0604020202020204" pitchFamily="34" charset="0"/>
                <a:cs typeface="Arial" panose="020B0604020202020204" pitchFamily="34" charset="0"/>
              </a:rPr>
              <a:t>This role is an exciting opportunity to support our venue hire and museum-led events. </a:t>
            </a:r>
            <a:endParaRPr lang="en-GB" sz="1400" dirty="0">
              <a:ea typeface="Calibri" panose="020F0502020204030204" pitchFamily="34" charset="0"/>
              <a:cs typeface="Arial" panose="020B0604020202020204" pitchFamily="34" charset="0"/>
            </a:endParaRPr>
          </a:p>
          <a:p>
            <a:pPr marL="0" indent="0">
              <a:buNone/>
            </a:pPr>
            <a:r>
              <a:rPr lang="en-GB" sz="1400" dirty="0">
                <a:effectLst/>
                <a:ea typeface="Arial" panose="020B0604020202020204" pitchFamily="34" charset="0"/>
                <a:cs typeface="Arial" panose="020B0604020202020204" pitchFamily="34" charset="0"/>
              </a:rPr>
              <a:t>You’ll be a key part of a small and supportive team that works collaboratively to ensure the success of the organisation. </a:t>
            </a:r>
            <a:endParaRPr lang="en-GB" sz="1400" dirty="0">
              <a:effectLst/>
              <a:ea typeface="Calibri" panose="020F0502020204030204" pitchFamily="34" charset="0"/>
              <a:cs typeface="Arial" panose="020B0604020202020204" pitchFamily="34" charset="0"/>
            </a:endParaRPr>
          </a:p>
          <a:p>
            <a:pPr marL="0" indent="0">
              <a:buNone/>
            </a:pPr>
            <a:r>
              <a:rPr lang="en-GB" sz="1400" dirty="0"/>
              <a:t>Please take a look at this pack which contains further information on the role, and the museum. </a:t>
            </a:r>
          </a:p>
          <a:p>
            <a:pPr marL="0" indent="0">
              <a:buNone/>
            </a:pPr>
            <a:r>
              <a:rPr lang="en-GB" sz="1400" dirty="0"/>
              <a:t>If you have further questions or would like to have a chat about the role, please just get in touch with us directly.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79096" y="1330438"/>
            <a:ext cx="1650811" cy="2475541"/>
          </a:xfrm>
          <a:prstGeom prst="rect">
            <a:avLst/>
          </a:prstGeom>
        </p:spPr>
      </p:pic>
      <p:sp>
        <p:nvSpPr>
          <p:cNvPr id="6" name="Rectangle 5"/>
          <p:cNvSpPr/>
          <p:nvPr/>
        </p:nvSpPr>
        <p:spPr>
          <a:xfrm>
            <a:off x="6012836" y="3970359"/>
            <a:ext cx="3464540" cy="830997"/>
          </a:xfrm>
          <a:prstGeom prst="rect">
            <a:avLst/>
          </a:prstGeom>
        </p:spPr>
        <p:txBody>
          <a:bodyPr wrap="square">
            <a:spAutoFit/>
          </a:bodyPr>
          <a:lstStyle/>
          <a:p>
            <a:r>
              <a:rPr lang="en-GB" sz="1600" dirty="0"/>
              <a:t>Katherine McAlpine</a:t>
            </a:r>
          </a:p>
          <a:p>
            <a:r>
              <a:rPr lang="en-GB" sz="1600" dirty="0"/>
              <a:t>Director</a:t>
            </a:r>
            <a:br>
              <a:rPr lang="en-GB" sz="1600" dirty="0"/>
            </a:br>
            <a:r>
              <a:rPr lang="en-GB" sz="1600" dirty="0"/>
              <a:t>Brunel Museum </a:t>
            </a:r>
          </a:p>
        </p:txBody>
      </p:sp>
      <p:sp>
        <p:nvSpPr>
          <p:cNvPr id="7" name="Slide Number Placeholder 6"/>
          <p:cNvSpPr>
            <a:spLocks noGrp="1"/>
          </p:cNvSpPr>
          <p:nvPr>
            <p:ph type="sldNum" sz="quarter" idx="12"/>
          </p:nvPr>
        </p:nvSpPr>
        <p:spPr/>
        <p:txBody>
          <a:bodyPr/>
          <a:lstStyle/>
          <a:p>
            <a:fld id="{403666A2-F9B0-4E15-82C5-48EEE814A0AE}" type="slidenum">
              <a:rPr lang="en-GB" smtClean="0"/>
              <a:t>3</a:t>
            </a:fld>
            <a:endParaRPr lang="en-GB" dirty="0"/>
          </a:p>
        </p:txBody>
      </p:sp>
    </p:spTree>
    <p:extLst>
      <p:ext uri="{BB962C8B-B14F-4D97-AF65-F5344CB8AC3E}">
        <p14:creationId xmlns:p14="http://schemas.microsoft.com/office/powerpoint/2010/main" val="67039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Museum</a:t>
            </a:r>
          </a:p>
        </p:txBody>
      </p:sp>
      <p:sp>
        <p:nvSpPr>
          <p:cNvPr id="3" name="Content Placeholder 2"/>
          <p:cNvSpPr>
            <a:spLocks noGrp="1"/>
          </p:cNvSpPr>
          <p:nvPr>
            <p:ph idx="1"/>
          </p:nvPr>
        </p:nvSpPr>
        <p:spPr>
          <a:xfrm>
            <a:off x="149788" y="1407716"/>
            <a:ext cx="4707962" cy="5325593"/>
          </a:xfrm>
        </p:spPr>
        <p:txBody>
          <a:bodyPr>
            <a:normAutofit/>
          </a:bodyPr>
          <a:lstStyle/>
          <a:p>
            <a:pPr marL="0" indent="0" fontAlgn="base">
              <a:buNone/>
            </a:pPr>
            <a:r>
              <a:rPr lang="en-GB" sz="1400" b="1" dirty="0"/>
              <a:t>OUR MISSION</a:t>
            </a:r>
          </a:p>
          <a:p>
            <a:pPr marL="0" indent="0" fontAlgn="base">
              <a:buNone/>
            </a:pPr>
            <a:r>
              <a:rPr lang="en-GB" sz="1400" dirty="0"/>
              <a:t>To preserve and share widely the ground-breaking stories of the Thames Tunnel project and the outstanding achievements of the Brunel family and their relevance to our lives today. We inspire communities through exploration, learning and performance.</a:t>
            </a:r>
          </a:p>
          <a:p>
            <a:pPr marL="0" indent="0">
              <a:buNone/>
            </a:pPr>
            <a:endParaRPr lang="en-GB" sz="1400" b="1" dirty="0"/>
          </a:p>
          <a:p>
            <a:pPr marL="0" indent="0">
              <a:buNone/>
            </a:pPr>
            <a:r>
              <a:rPr lang="en-GB" sz="1400" b="1" dirty="0"/>
              <a:t>WHAT WE DO </a:t>
            </a:r>
          </a:p>
          <a:p>
            <a:pPr marL="0" indent="0">
              <a:buNone/>
            </a:pPr>
            <a:r>
              <a:rPr lang="en-GB" sz="1400" dirty="0"/>
              <a:t>The Brunel Museum showcases the local story of the Brunel engineering family and how they changed the world. It is on the site of the world’s first tunnel under a navigable river, and was opened in 1843. </a:t>
            </a:r>
          </a:p>
          <a:p>
            <a:pPr marL="0" indent="0">
              <a:buNone/>
            </a:pPr>
            <a:r>
              <a:rPr lang="en-GB" sz="1400" dirty="0"/>
              <a:t>The tunnel was built using the newly invented tunnelling machine invented by Isambard Kingdom Brunel’s father, Marc Brunel. Today it is still in operation, as part of the London Overground railway network. </a:t>
            </a:r>
          </a:p>
          <a:p>
            <a:pPr marL="0" indent="0">
              <a:buNone/>
            </a:pPr>
            <a:r>
              <a:rPr lang="en-GB" sz="1400" dirty="0"/>
              <a:t>Located in Rotherhithe, the Museum is an educational charity.  Trustees and staff are committed to widening community involvement with the Museum and to inspire people to explore, learn, share and enjoy our story of innovation and perseverance. </a:t>
            </a:r>
          </a:p>
          <a:p>
            <a:pPr marL="0" indent="0">
              <a:buNone/>
            </a:pPr>
            <a:endParaRPr lang="en-GB" sz="1400" dirty="0"/>
          </a:p>
        </p:txBody>
      </p:sp>
      <p:pic>
        <p:nvPicPr>
          <p:cNvPr id="2052" name="Picture 4" descr="https://thebrunelmuseum.com/app/uploads/2023/06/COMPOSIT3-1000x7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62524" y="2043747"/>
            <a:ext cx="4822825" cy="33759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3666A2-F9B0-4E15-82C5-48EEE814A0AE}" type="slidenum">
              <a:rPr lang="en-GB" smtClean="0"/>
              <a:t>4</a:t>
            </a:fld>
            <a:endParaRPr lang="en-GB"/>
          </a:p>
        </p:txBody>
      </p:sp>
    </p:spTree>
    <p:extLst>
      <p:ext uri="{BB962C8B-B14F-4D97-AF65-F5344CB8AC3E}">
        <p14:creationId xmlns:p14="http://schemas.microsoft.com/office/powerpoint/2010/main" val="421353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Museum</a:t>
            </a:r>
            <a:br>
              <a:rPr lang="en-GB" dirty="0"/>
            </a:br>
            <a:r>
              <a:rPr lang="en-GB" dirty="0" err="1"/>
              <a:t>Museum</a:t>
            </a:r>
            <a:r>
              <a:rPr lang="en-GB" dirty="0"/>
              <a:t> Team</a:t>
            </a:r>
          </a:p>
        </p:txBody>
      </p:sp>
      <p:sp>
        <p:nvSpPr>
          <p:cNvPr id="3" name="Content Placeholder 2"/>
          <p:cNvSpPr>
            <a:spLocks noGrp="1"/>
          </p:cNvSpPr>
          <p:nvPr>
            <p:ph idx="1"/>
          </p:nvPr>
        </p:nvSpPr>
        <p:spPr>
          <a:xfrm>
            <a:off x="264088" y="1647825"/>
            <a:ext cx="3936437" cy="4962525"/>
          </a:xfrm>
        </p:spPr>
        <p:txBody>
          <a:bodyPr>
            <a:normAutofit/>
          </a:bodyPr>
          <a:lstStyle/>
          <a:p>
            <a:pPr marL="0" indent="0">
              <a:buNone/>
            </a:pPr>
            <a:r>
              <a:rPr lang="en-GB" sz="1400" b="1" dirty="0"/>
              <a:t>DIRECTOR</a:t>
            </a:r>
          </a:p>
          <a:p>
            <a:pPr marL="0" indent="0">
              <a:buNone/>
            </a:pPr>
            <a:r>
              <a:rPr lang="en-GB" sz="1400" dirty="0"/>
              <a:t>Brunel Museum Director, Katherine </a:t>
            </a:r>
            <a:r>
              <a:rPr lang="en-GB" sz="1400" dirty="0" err="1"/>
              <a:t>McAlpine</a:t>
            </a:r>
            <a:r>
              <a:rPr lang="en-GB" sz="1400" dirty="0"/>
              <a:t>, leads the team of dedicated staff and volunteers who help run the museum.  </a:t>
            </a:r>
          </a:p>
          <a:p>
            <a:pPr marL="0" indent="0">
              <a:buNone/>
            </a:pPr>
            <a:endParaRPr lang="en-GB" sz="1400" dirty="0"/>
          </a:p>
          <a:p>
            <a:pPr marL="0" indent="0">
              <a:buNone/>
            </a:pPr>
            <a:r>
              <a:rPr lang="en-GB" sz="1400" b="1" dirty="0"/>
              <a:t>STAFF</a:t>
            </a:r>
          </a:p>
          <a:p>
            <a:pPr marL="0" indent="0">
              <a:buNone/>
            </a:pPr>
            <a:r>
              <a:rPr lang="en-GB" sz="1400" dirty="0"/>
              <a:t>Our small team of fantastic staff run the museum day-to-day activities. </a:t>
            </a:r>
          </a:p>
          <a:p>
            <a:pPr marL="0" indent="0">
              <a:buNone/>
            </a:pPr>
            <a:endParaRPr lang="en-GB" sz="1400" dirty="0"/>
          </a:p>
          <a:p>
            <a:pPr marL="0" indent="0">
              <a:buNone/>
            </a:pPr>
            <a:r>
              <a:rPr lang="en-GB" sz="1400" b="1" dirty="0"/>
              <a:t>VOLUNTEERS</a:t>
            </a:r>
          </a:p>
          <a:p>
            <a:pPr marL="0" indent="0">
              <a:buNone/>
            </a:pPr>
            <a:r>
              <a:rPr lang="en-GB" sz="1400" dirty="0"/>
              <a:t>Our volunteers are at the core of what we do here at the Brunel Museum. Our dedicated volunteer team serve as expert Thames Tunnel tour guides, manage the museum shop and facilities and help oversee school visits and museum events. </a:t>
            </a:r>
          </a:p>
          <a:p>
            <a:pPr marL="0" indent="0">
              <a:buNone/>
            </a:pPr>
            <a:endParaRPr lang="en-GB" sz="1400" dirty="0"/>
          </a:p>
          <a:p>
            <a:pPr marL="0" indent="0">
              <a:buNone/>
            </a:pPr>
            <a:r>
              <a:rPr lang="en-GB" sz="1400" dirty="0"/>
              <a:t>More information on the team and volunteers is here: </a:t>
            </a:r>
            <a:r>
              <a:rPr lang="en-GB" sz="1400" dirty="0">
                <a:hlinkClick r:id="rId2"/>
              </a:rPr>
              <a:t>https://thebrunelmuseum.com/about/</a:t>
            </a:r>
            <a:r>
              <a:rPr lang="en-GB" sz="1400" dirty="0"/>
              <a:t> </a:t>
            </a:r>
          </a:p>
          <a:p>
            <a:pPr marL="0" indent="0">
              <a:buNone/>
            </a:pP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757928" y="2268576"/>
            <a:ext cx="4564994" cy="304637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03666A2-F9B0-4E15-82C5-48EEE814A0AE}" type="slidenum">
              <a:rPr lang="en-GB" smtClean="0"/>
              <a:t>5</a:t>
            </a:fld>
            <a:endParaRPr lang="en-GB"/>
          </a:p>
        </p:txBody>
      </p:sp>
    </p:spTree>
    <p:extLst>
      <p:ext uri="{BB962C8B-B14F-4D97-AF65-F5344CB8AC3E}">
        <p14:creationId xmlns:p14="http://schemas.microsoft.com/office/powerpoint/2010/main" val="428663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Practicalities</a:t>
            </a:r>
          </a:p>
        </p:txBody>
      </p:sp>
      <p:sp>
        <p:nvSpPr>
          <p:cNvPr id="3" name="Content Placeholder 2"/>
          <p:cNvSpPr>
            <a:spLocks noGrp="1"/>
          </p:cNvSpPr>
          <p:nvPr>
            <p:ph idx="1"/>
          </p:nvPr>
        </p:nvSpPr>
        <p:spPr>
          <a:xfrm>
            <a:off x="149789" y="1733550"/>
            <a:ext cx="5393762" cy="4962525"/>
          </a:xfrm>
        </p:spPr>
        <p:txBody>
          <a:bodyPr>
            <a:normAutofit fontScale="77500" lnSpcReduction="20000"/>
          </a:bodyPr>
          <a:lstStyle/>
          <a:p>
            <a:pPr fontAlgn="base"/>
            <a:r>
              <a:rPr lang="en-GB" sz="1900" b="1" dirty="0">
                <a:cs typeface="Arial" panose="020B0604020202020204" pitchFamily="34" charset="0"/>
              </a:rPr>
              <a:t>Reporting to: Events Producer </a:t>
            </a:r>
            <a:endParaRPr lang="en-GB" sz="1900" dirty="0">
              <a:cs typeface="Arial" panose="020B0604020202020204" pitchFamily="34" charset="0"/>
            </a:endParaRPr>
          </a:p>
          <a:p>
            <a:pPr fontAlgn="base"/>
            <a:r>
              <a:rPr lang="en-GB" sz="1900" b="1" dirty="0">
                <a:cs typeface="Arial" panose="020B0604020202020204" pitchFamily="34" charset="0"/>
              </a:rPr>
              <a:t>Hours of work: </a:t>
            </a:r>
            <a:r>
              <a:rPr lang="en-GB" sz="1900" dirty="0">
                <a:cs typeface="Arial" panose="020B0604020202020204" pitchFamily="34" charset="0"/>
              </a:rPr>
              <a:t>Casual</a:t>
            </a:r>
            <a:r>
              <a:rPr lang="en-GB" sz="1900">
                <a:cs typeface="Arial" panose="020B0604020202020204" pitchFamily="34" charset="0"/>
              </a:rPr>
              <a:t>, Minimum </a:t>
            </a:r>
            <a:r>
              <a:rPr lang="en-GB" sz="1900" dirty="0">
                <a:cs typeface="Arial" panose="020B0604020202020204" pitchFamily="34" charset="0"/>
              </a:rPr>
              <a:t>4 hours per shift </a:t>
            </a:r>
          </a:p>
          <a:p>
            <a:pPr fontAlgn="base"/>
            <a:r>
              <a:rPr lang="en-GB" sz="1900" b="1" dirty="0">
                <a:cs typeface="Arial" panose="020B0604020202020204" pitchFamily="34" charset="0"/>
              </a:rPr>
              <a:t>Salary: </a:t>
            </a:r>
            <a:r>
              <a:rPr lang="en-GB" sz="1900" dirty="0">
                <a:cs typeface="Arial" panose="020B0604020202020204" pitchFamily="34" charset="0"/>
              </a:rPr>
              <a:t>£14.80 per hour (London Living Wage) </a:t>
            </a:r>
          </a:p>
          <a:p>
            <a:pPr fontAlgn="base"/>
            <a:endParaRPr lang="en-GB" sz="1900" dirty="0">
              <a:cs typeface="Arial" panose="020B0604020202020204" pitchFamily="34" charset="0"/>
            </a:endParaRPr>
          </a:p>
          <a:p>
            <a:pPr marL="0" indent="0" algn="just" rtl="0" fontAlgn="base">
              <a:buNone/>
            </a:pPr>
            <a:r>
              <a:rPr lang="en-GB" sz="1900" b="0" i="0" dirty="0">
                <a:solidFill>
                  <a:srgbClr val="000000"/>
                </a:solidFill>
                <a:effectLst/>
                <a:cs typeface="Arial" panose="020B0604020202020204" pitchFamily="34" charset="0"/>
              </a:rPr>
              <a:t>The Events Assistants will maintain the standards set by the Event Producer. The Events Assistant will have customer service at the forefront of everything they deliver and also carry a keen commercial and staff motivational ability. They will duty manage the site and bars.  </a:t>
            </a:r>
          </a:p>
          <a:p>
            <a:pPr marL="0" indent="0" algn="just" rtl="0" fontAlgn="base">
              <a:buNone/>
            </a:pPr>
            <a:endParaRPr lang="en-GB" sz="1900" b="0" i="0" dirty="0">
              <a:solidFill>
                <a:srgbClr val="000000"/>
              </a:solidFill>
              <a:effectLst/>
              <a:cs typeface="Arial" panose="020B0604020202020204" pitchFamily="34" charset="0"/>
            </a:endParaRPr>
          </a:p>
          <a:p>
            <a:pPr marL="0" indent="0" algn="just" rtl="0" fontAlgn="base">
              <a:buNone/>
            </a:pPr>
            <a:r>
              <a:rPr lang="en-GB" sz="1900" b="0" i="0" dirty="0">
                <a:solidFill>
                  <a:srgbClr val="000000"/>
                </a:solidFill>
                <a:effectLst/>
                <a:cs typeface="Arial" panose="020B0604020202020204" pitchFamily="34" charset="0"/>
              </a:rPr>
              <a:t>This role will work alongside our Operations Coordinators, supporting event delivery through a range of tasks.  </a:t>
            </a:r>
          </a:p>
          <a:p>
            <a:pPr marL="0" indent="0" algn="just" rtl="0" fontAlgn="base">
              <a:buNone/>
            </a:pPr>
            <a:endParaRPr lang="en-GB" sz="1900" dirty="0">
              <a:solidFill>
                <a:srgbClr val="000000"/>
              </a:solidFill>
              <a:cs typeface="Arial" panose="020B0604020202020204" pitchFamily="34" charset="0"/>
            </a:endParaRPr>
          </a:p>
          <a:p>
            <a:pPr marL="0" indent="0" algn="just" rtl="0" fontAlgn="base">
              <a:buNone/>
            </a:pPr>
            <a:r>
              <a:rPr lang="en-GB" sz="1900" b="0" i="0" dirty="0">
                <a:solidFill>
                  <a:srgbClr val="000000"/>
                </a:solidFill>
                <a:effectLst/>
                <a:cs typeface="Arial" panose="020B0604020202020204" pitchFamily="34" charset="0"/>
              </a:rPr>
              <a:t>The working days and hours will be flexible across days, evenings and weekends, depending on the need of events, with Thursday evenings and Saturdays most popular days.  </a:t>
            </a:r>
          </a:p>
          <a:p>
            <a:pPr marL="0" indent="0" algn="just" rtl="0" fontAlgn="base">
              <a:buNone/>
            </a:pPr>
            <a:endParaRPr lang="en-GB" sz="1900" dirty="0">
              <a:solidFill>
                <a:srgbClr val="000000"/>
              </a:solidFill>
              <a:cs typeface="Arial" panose="020B0604020202020204" pitchFamily="34" charset="0"/>
            </a:endParaRPr>
          </a:p>
          <a:p>
            <a:pPr marL="0" indent="0" algn="just" rtl="0" fontAlgn="base">
              <a:buNone/>
            </a:pPr>
            <a:r>
              <a:rPr lang="en-GB" sz="1800" b="1" i="0" dirty="0">
                <a:solidFill>
                  <a:srgbClr val="000000"/>
                </a:solidFill>
                <a:effectLst/>
              </a:rPr>
              <a:t>Please also note that we require a candidate who is available for our two major events taking place over the summer, on Saturday 11th July and Saturday 29th July. These are long event days and shifts can be up to 16 hours. They are full-day events starting in the morning and finishing late in the evening.</a:t>
            </a:r>
            <a:r>
              <a:rPr lang="en-GB" sz="1800" b="0" i="0" dirty="0">
                <a:solidFill>
                  <a:srgbClr val="000000"/>
                </a:solidFill>
                <a:effectLst/>
              </a:rPr>
              <a:t> </a:t>
            </a:r>
            <a:endParaRPr lang="en-GB" sz="1900" b="0" i="0" dirty="0">
              <a:solidFill>
                <a:srgbClr val="000000"/>
              </a:solidFill>
              <a:effectLst/>
              <a:cs typeface="Arial" panose="020B0604020202020204" pitchFamily="34" charset="0"/>
            </a:endParaRPr>
          </a:p>
          <a:p>
            <a:pPr marL="0" indent="0" fontAlgn="base">
              <a:buNone/>
            </a:pPr>
            <a:endParaRPr lang="en-GB" sz="1400" dirty="0"/>
          </a:p>
          <a:p>
            <a:pPr fontAlgn="base"/>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6</a:t>
            </a:fld>
            <a:endParaRPr lang="en-GB"/>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668509" y="2468230"/>
            <a:ext cx="4089854" cy="272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0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Responsibilities</a:t>
            </a:r>
          </a:p>
        </p:txBody>
      </p:sp>
      <p:sp>
        <p:nvSpPr>
          <p:cNvPr id="3" name="Content Placeholder 2"/>
          <p:cNvSpPr>
            <a:spLocks noGrp="1"/>
          </p:cNvSpPr>
          <p:nvPr>
            <p:ph idx="1"/>
          </p:nvPr>
        </p:nvSpPr>
        <p:spPr>
          <a:xfrm>
            <a:off x="149789" y="1407716"/>
            <a:ext cx="9032312" cy="5450284"/>
          </a:xfrm>
        </p:spPr>
        <p:txBody>
          <a:bodyPr>
            <a:noAutofit/>
          </a:bodyPr>
          <a:lstStyle/>
          <a:p>
            <a:pPr algn="just" rtl="0" fontAlgn="base"/>
            <a:r>
              <a:rPr lang="en-GB" sz="1800" b="1" i="0" dirty="0">
                <a:solidFill>
                  <a:srgbClr val="000000"/>
                </a:solidFill>
                <a:effectLst/>
              </a:rPr>
              <a:t>Events Duty Manager </a:t>
            </a:r>
            <a:r>
              <a:rPr lang="en-GB" sz="1800" b="0" i="0" dirty="0">
                <a:solidFill>
                  <a:srgbClr val="000000"/>
                </a:solidFill>
                <a:effectLst/>
              </a:rPr>
              <a:t> </a:t>
            </a:r>
            <a:endParaRPr lang="en-GB" sz="1050" b="0" i="0" dirty="0">
              <a:solidFill>
                <a:srgbClr val="000000"/>
              </a:solidFill>
              <a:effectLst/>
            </a:endParaRPr>
          </a:p>
          <a:p>
            <a:pPr algn="just" rtl="0" fontAlgn="base"/>
            <a:r>
              <a:rPr lang="en-GB" sz="1800" b="0" i="0" dirty="0">
                <a:solidFill>
                  <a:srgbClr val="000000"/>
                </a:solidFill>
                <a:effectLst/>
              </a:rPr>
              <a:t>Serve as the first point of contact for the Museum via phone, email, social media, and in person. </a:t>
            </a:r>
          </a:p>
          <a:p>
            <a:pPr algn="just" rtl="0" fontAlgn="base">
              <a:buFont typeface="Arial" panose="020B0604020202020204" pitchFamily="34" charset="0"/>
              <a:buChar char="•"/>
            </a:pPr>
            <a:r>
              <a:rPr lang="en-GB" sz="1800" b="0" i="0" dirty="0">
                <a:solidFill>
                  <a:srgbClr val="000000"/>
                </a:solidFill>
                <a:effectLst/>
              </a:rPr>
              <a:t>Open and close the Museum following procedures. </a:t>
            </a:r>
          </a:p>
          <a:p>
            <a:pPr algn="just" rtl="0" fontAlgn="base">
              <a:buFont typeface="Arial" panose="020B0604020202020204" pitchFamily="34" charset="0"/>
              <a:buChar char="•"/>
            </a:pPr>
            <a:r>
              <a:rPr lang="en-GB" sz="1800" b="0" i="0" dirty="0">
                <a:solidFill>
                  <a:srgbClr val="000000"/>
                </a:solidFill>
                <a:effectLst/>
              </a:rPr>
              <a:t>Fill in end-of-day reports. </a:t>
            </a:r>
          </a:p>
          <a:p>
            <a:pPr algn="just" rtl="0" fontAlgn="base">
              <a:buFont typeface="Arial" panose="020B0604020202020204" pitchFamily="34" charset="0"/>
              <a:buChar char="•"/>
            </a:pPr>
            <a:r>
              <a:rPr lang="en-GB" sz="1800" b="0" i="0" dirty="0">
                <a:solidFill>
                  <a:srgbClr val="000000"/>
                </a:solidFill>
                <a:effectLst/>
              </a:rPr>
              <a:t>Supervise and support volunteers during opening hours. </a:t>
            </a:r>
          </a:p>
          <a:p>
            <a:pPr algn="just" rtl="0" fontAlgn="base">
              <a:buFont typeface="Arial" panose="020B0604020202020204" pitchFamily="34" charset="0"/>
              <a:buChar char="•"/>
            </a:pPr>
            <a:r>
              <a:rPr lang="en-GB" sz="1800" b="0" i="0" dirty="0">
                <a:solidFill>
                  <a:srgbClr val="000000"/>
                </a:solidFill>
                <a:effectLst/>
              </a:rPr>
              <a:t>Ensure the Museum spaces, including the shop area, are clean, well-stocked, and welcoming. </a:t>
            </a:r>
          </a:p>
          <a:p>
            <a:pPr algn="just" rtl="0" fontAlgn="base">
              <a:buFont typeface="Arial" panose="020B0604020202020204" pitchFamily="34" charset="0"/>
              <a:buChar char="•"/>
            </a:pPr>
            <a:r>
              <a:rPr lang="en-GB" sz="1800" b="0" i="0" dirty="0">
                <a:solidFill>
                  <a:srgbClr val="000000"/>
                </a:solidFill>
                <a:effectLst/>
              </a:rPr>
              <a:t>Conduct toilet checks every two hours and complete the toilet check form. </a:t>
            </a:r>
          </a:p>
          <a:p>
            <a:pPr algn="just" rtl="0" fontAlgn="base">
              <a:buFont typeface="Arial" panose="020B0604020202020204" pitchFamily="34" charset="0"/>
              <a:buChar char="•"/>
            </a:pPr>
            <a:r>
              <a:rPr lang="en-GB" sz="1800" b="0" i="0" dirty="0">
                <a:solidFill>
                  <a:srgbClr val="000000"/>
                </a:solidFill>
                <a:effectLst/>
              </a:rPr>
              <a:t>Take payments at the till and assist visitors with purchases. </a:t>
            </a:r>
          </a:p>
          <a:p>
            <a:pPr algn="just" rtl="0" fontAlgn="base">
              <a:buFont typeface="Arial" panose="020B0604020202020204" pitchFamily="34" charset="0"/>
              <a:buChar char="•"/>
            </a:pPr>
            <a:r>
              <a:rPr lang="en-GB" sz="1800" b="0" i="0" dirty="0">
                <a:solidFill>
                  <a:srgbClr val="000000"/>
                </a:solidFill>
                <a:effectLst/>
              </a:rPr>
              <a:t>Provide a warm welcome and the highest standard of customer service to all visitors. </a:t>
            </a:r>
          </a:p>
          <a:p>
            <a:pPr algn="just" rtl="0" fontAlgn="base">
              <a:buFont typeface="Arial" panose="020B0604020202020204" pitchFamily="34" charset="0"/>
              <a:buChar char="•"/>
            </a:pPr>
            <a:r>
              <a:rPr lang="en-GB" sz="1800" b="0" i="0" dirty="0">
                <a:solidFill>
                  <a:srgbClr val="000000"/>
                </a:solidFill>
                <a:effectLst/>
              </a:rPr>
              <a:t>Monitor building issues and visitor experience, reporting as needed. </a:t>
            </a:r>
          </a:p>
          <a:p>
            <a:pPr algn="just" rtl="0" fontAlgn="base">
              <a:buFont typeface="Arial" panose="020B0604020202020204" pitchFamily="34" charset="0"/>
              <a:buChar char="•"/>
            </a:pPr>
            <a:r>
              <a:rPr lang="en-GB" sz="1800" b="0" i="0" dirty="0">
                <a:solidFill>
                  <a:srgbClr val="000000"/>
                </a:solidFill>
                <a:effectLst/>
              </a:rPr>
              <a:t>Be available for Duty Manager shifts on Fridays, Saturdays, Sundays, and Mondays depending on Museum needs. </a:t>
            </a:r>
          </a:p>
          <a:p>
            <a:pPr algn="just" rtl="0" fontAlgn="base">
              <a:buFont typeface="Arial" panose="020B0604020202020204" pitchFamily="34" charset="0"/>
              <a:buChar char="•"/>
            </a:pPr>
            <a:r>
              <a:rPr lang="en-GB" sz="1800" b="0" i="0" dirty="0">
                <a:solidFill>
                  <a:srgbClr val="000000"/>
                </a:solidFill>
                <a:effectLst/>
              </a:rPr>
              <a:t>Process bookings for private tours and school groups  </a:t>
            </a:r>
          </a:p>
          <a:p>
            <a:pPr algn="just">
              <a:lnSpc>
                <a:spcPct val="107000"/>
              </a:lnSpc>
              <a:spcAft>
                <a:spcPts val="800"/>
              </a:spcAft>
            </a:pPr>
            <a:r>
              <a:rPr lang="en-GB" sz="1400" dirty="0">
                <a:effectLst/>
                <a:ea typeface="Calibri" panose="020F0502020204030204" pitchFamily="34" charset="0"/>
                <a:cs typeface="Arial" panose="020B0604020202020204" pitchFamily="34" charset="0"/>
              </a:rPr>
              <a:t> </a:t>
            </a:r>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7</a:t>
            </a:fld>
            <a:endParaRPr lang="en-GB" dirty="0"/>
          </a:p>
        </p:txBody>
      </p:sp>
    </p:spTree>
    <p:extLst>
      <p:ext uri="{BB962C8B-B14F-4D97-AF65-F5344CB8AC3E}">
        <p14:creationId xmlns:p14="http://schemas.microsoft.com/office/powerpoint/2010/main" val="285758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Responsibilities</a:t>
            </a:r>
          </a:p>
        </p:txBody>
      </p:sp>
      <p:sp>
        <p:nvSpPr>
          <p:cNvPr id="3" name="Content Placeholder 2"/>
          <p:cNvSpPr>
            <a:spLocks noGrp="1"/>
          </p:cNvSpPr>
          <p:nvPr>
            <p:ph idx="1"/>
          </p:nvPr>
        </p:nvSpPr>
        <p:spPr>
          <a:xfrm>
            <a:off x="149789" y="1407716"/>
            <a:ext cx="9032312" cy="5450284"/>
          </a:xfrm>
        </p:spPr>
        <p:txBody>
          <a:bodyPr>
            <a:noAutofit/>
          </a:bodyPr>
          <a:lstStyle/>
          <a:p>
            <a:pPr marL="0" indent="0" algn="just">
              <a:lnSpc>
                <a:spcPct val="107000"/>
              </a:lnSpc>
              <a:spcAft>
                <a:spcPts val="800"/>
              </a:spcAft>
              <a:buNone/>
            </a:pPr>
            <a:r>
              <a:rPr lang="en-GB" sz="1800" b="1" dirty="0">
                <a:effectLst/>
                <a:ea typeface="Calibri" panose="020F0502020204030204" pitchFamily="34" charset="0"/>
                <a:cs typeface="Arial" panose="020B0604020202020204" pitchFamily="34" charset="0"/>
              </a:rPr>
              <a:t>Bar Operations</a:t>
            </a:r>
          </a:p>
          <a:p>
            <a:pPr algn="just" rtl="0" fontAlgn="base"/>
            <a:r>
              <a:rPr lang="en-GB" sz="1800" b="0" i="0" dirty="0">
                <a:solidFill>
                  <a:srgbClr val="000000"/>
                </a:solidFill>
                <a:effectLst/>
              </a:rPr>
              <a:t> To ensure that all bars are stocked, merchandised, well presented  </a:t>
            </a:r>
          </a:p>
          <a:p>
            <a:pPr algn="just" rtl="0" fontAlgn="base">
              <a:buFont typeface="Arial" panose="020B0604020202020204" pitchFamily="34" charset="0"/>
              <a:buChar char="•"/>
            </a:pPr>
            <a:r>
              <a:rPr lang="en-GB" sz="1800" b="0" i="0" dirty="0">
                <a:solidFill>
                  <a:srgbClr val="000000"/>
                </a:solidFill>
                <a:effectLst/>
              </a:rPr>
              <a:t>To close down service areas as required by the procedures and standards set out by the Event Producer ensuring areas are cleaned down and restocked on show days. </a:t>
            </a:r>
          </a:p>
          <a:p>
            <a:pPr algn="just" rtl="0" fontAlgn="base">
              <a:buFont typeface="Arial" panose="020B0604020202020204" pitchFamily="34" charset="0"/>
              <a:buChar char="•"/>
            </a:pPr>
            <a:r>
              <a:rPr lang="en-GB" sz="1800" b="0" i="0" dirty="0">
                <a:solidFill>
                  <a:srgbClr val="000000"/>
                </a:solidFill>
                <a:effectLst/>
              </a:rPr>
              <a:t>To continue to maximise the speed and standard of service at all bars, working on the bars to support as necessary.  </a:t>
            </a:r>
          </a:p>
          <a:p>
            <a:pPr algn="just" rtl="0" fontAlgn="base">
              <a:buFont typeface="Arial" panose="020B0604020202020204" pitchFamily="34" charset="0"/>
              <a:buChar char="•"/>
            </a:pPr>
            <a:r>
              <a:rPr lang="en-GB" sz="1800" b="0" i="0" dirty="0">
                <a:solidFill>
                  <a:srgbClr val="000000"/>
                </a:solidFill>
                <a:effectLst/>
              </a:rPr>
              <a:t>Always ensure that all activity complies with relevant Health and Safety, food hygiene and licensing legislation and internal policies. </a:t>
            </a:r>
          </a:p>
          <a:p>
            <a:pPr algn="just" rtl="0" fontAlgn="base">
              <a:buFont typeface="Arial" panose="020B0604020202020204" pitchFamily="34" charset="0"/>
              <a:buChar char="•"/>
            </a:pPr>
            <a:r>
              <a:rPr lang="en-GB" sz="1800" b="0" i="0" dirty="0">
                <a:solidFill>
                  <a:srgbClr val="000000"/>
                </a:solidFill>
                <a:effectLst/>
              </a:rPr>
              <a:t> To provide accurate feedback to the Event producer on any trading related issues, such as trading patterns, staff performance, cash reconciliation and future possible opportunities. Report any losses of stock or cash, or health and safety incidents at a time appropriate to the circumstances. </a:t>
            </a:r>
          </a:p>
          <a:p>
            <a:pPr marL="0" indent="0" algn="just">
              <a:lnSpc>
                <a:spcPct val="107000"/>
              </a:lnSpc>
              <a:spcAft>
                <a:spcPts val="800"/>
              </a:spcAft>
              <a:buNone/>
            </a:pPr>
            <a:endParaRPr lang="en-GB" sz="1400" dirty="0">
              <a:effectLst/>
              <a:ea typeface="Calibri" panose="020F0502020204030204" pitchFamily="34" charset="0"/>
              <a:cs typeface="Arial" panose="020B0604020202020204" pitchFamily="34" charset="0"/>
            </a:endParaRPr>
          </a:p>
          <a:p>
            <a:pPr marL="0" indent="0" algn="just">
              <a:lnSpc>
                <a:spcPct val="107000"/>
              </a:lnSpc>
              <a:spcAft>
                <a:spcPts val="800"/>
              </a:spcAft>
              <a:buNone/>
            </a:pPr>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8</a:t>
            </a:fld>
            <a:endParaRPr lang="en-GB" dirty="0"/>
          </a:p>
        </p:txBody>
      </p:sp>
    </p:spTree>
    <p:extLst>
      <p:ext uri="{BB962C8B-B14F-4D97-AF65-F5344CB8AC3E}">
        <p14:creationId xmlns:p14="http://schemas.microsoft.com/office/powerpoint/2010/main" val="261392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role</a:t>
            </a:r>
            <a:br>
              <a:rPr lang="en-GB" dirty="0"/>
            </a:br>
            <a:r>
              <a:rPr lang="en-GB" dirty="0"/>
              <a:t>Skills &amp; Qualifications</a:t>
            </a:r>
          </a:p>
        </p:txBody>
      </p:sp>
      <p:sp>
        <p:nvSpPr>
          <p:cNvPr id="3" name="Content Placeholder 2"/>
          <p:cNvSpPr>
            <a:spLocks noGrp="1"/>
          </p:cNvSpPr>
          <p:nvPr>
            <p:ph idx="1"/>
          </p:nvPr>
        </p:nvSpPr>
        <p:spPr>
          <a:xfrm>
            <a:off x="323850" y="1516372"/>
            <a:ext cx="5324475" cy="4784727"/>
          </a:xfrm>
        </p:spPr>
        <p:txBody>
          <a:bodyPr>
            <a:noAutofit/>
          </a:bodyPr>
          <a:lstStyle/>
          <a:p>
            <a:pPr algn="just" rtl="0" fontAlgn="base">
              <a:buFont typeface="Arial" panose="020B0604020202020204" pitchFamily="34" charset="0"/>
              <a:buChar char="•"/>
            </a:pPr>
            <a:r>
              <a:rPr lang="en-GB" sz="1800" b="0" i="0" dirty="0">
                <a:solidFill>
                  <a:srgbClr val="000000"/>
                </a:solidFill>
                <a:effectLst/>
              </a:rPr>
              <a:t>Previous bar experience essential.  </a:t>
            </a:r>
          </a:p>
          <a:p>
            <a:pPr algn="just" rtl="0" fontAlgn="base">
              <a:buFont typeface="Arial" panose="020B0604020202020204" pitchFamily="34" charset="0"/>
              <a:buChar char="•"/>
            </a:pPr>
            <a:r>
              <a:rPr lang="en-GB" sz="1800" b="0" i="0" dirty="0">
                <a:solidFill>
                  <a:srgbClr val="000000"/>
                </a:solidFill>
                <a:effectLst/>
              </a:rPr>
              <a:t>Excellent customer service skills.  </a:t>
            </a:r>
          </a:p>
          <a:p>
            <a:pPr algn="just" rtl="0" fontAlgn="base">
              <a:buFont typeface="Arial" panose="020B0604020202020204" pitchFamily="34" charset="0"/>
              <a:buChar char="•"/>
            </a:pPr>
            <a:r>
              <a:rPr lang="en-GB" sz="1800" b="0" i="0" dirty="0">
                <a:solidFill>
                  <a:srgbClr val="000000"/>
                </a:solidFill>
                <a:effectLst/>
              </a:rPr>
              <a:t>Confident working independently and managing public-facing situations. </a:t>
            </a:r>
          </a:p>
          <a:p>
            <a:pPr algn="just" rtl="0" fontAlgn="base">
              <a:buFont typeface="Arial" panose="020B0604020202020204" pitchFamily="34" charset="0"/>
              <a:buChar char="•"/>
            </a:pPr>
            <a:r>
              <a:rPr lang="en-GB" sz="1800" b="0" i="0" dirty="0">
                <a:solidFill>
                  <a:srgbClr val="000000"/>
                </a:solidFill>
                <a:effectLst/>
              </a:rPr>
              <a:t>Strong attention to detail.  </a:t>
            </a:r>
          </a:p>
          <a:p>
            <a:pPr algn="just" rtl="0" fontAlgn="base">
              <a:buFont typeface="Arial" panose="020B0604020202020204" pitchFamily="34" charset="0"/>
              <a:buChar char="•"/>
            </a:pPr>
            <a:r>
              <a:rPr lang="en-GB" sz="1800" b="0" i="0" dirty="0">
                <a:solidFill>
                  <a:srgbClr val="000000"/>
                </a:solidFill>
                <a:effectLst/>
              </a:rPr>
              <a:t>Ability to work efficiently under pressure.  </a:t>
            </a:r>
          </a:p>
          <a:p>
            <a:pPr algn="just" rtl="0" fontAlgn="base">
              <a:buFont typeface="Arial" panose="020B0604020202020204" pitchFamily="34" charset="0"/>
              <a:buChar char="•"/>
            </a:pPr>
            <a:r>
              <a:rPr lang="en-GB" sz="1800" b="0" i="0" dirty="0">
                <a:solidFill>
                  <a:srgbClr val="000000"/>
                </a:solidFill>
                <a:effectLst/>
              </a:rPr>
              <a:t>Good communication skills and ability to work well in a team.  </a:t>
            </a:r>
          </a:p>
          <a:p>
            <a:pPr algn="just" rtl="0" fontAlgn="base">
              <a:buFont typeface="Arial" panose="020B0604020202020204" pitchFamily="34" charset="0"/>
              <a:buChar char="•"/>
            </a:pPr>
            <a:r>
              <a:rPr lang="en-GB" sz="1800" b="0" i="0" dirty="0">
                <a:solidFill>
                  <a:srgbClr val="000000"/>
                </a:solidFill>
                <a:effectLst/>
              </a:rPr>
              <a:t>Flexibility and adaptability, as you may be required to work various shifts till late night.  </a:t>
            </a:r>
          </a:p>
          <a:p>
            <a:pPr algn="just" rtl="0" fontAlgn="base">
              <a:buFont typeface="Arial" panose="020B0604020202020204" pitchFamily="34" charset="0"/>
              <a:buChar char="•"/>
            </a:pPr>
            <a:r>
              <a:rPr lang="en-GB" sz="1800" b="0" i="0" dirty="0">
                <a:solidFill>
                  <a:srgbClr val="000000"/>
                </a:solidFill>
                <a:effectLst/>
              </a:rPr>
              <a:t>The job sometimes requires lifting heavy items and walking up and down stairs frequently, so you must be comfortable and physically able to do so.  </a:t>
            </a:r>
          </a:p>
          <a:p>
            <a:pPr algn="just" rtl="0" fontAlgn="base">
              <a:buFont typeface="Arial" panose="020B0604020202020204" pitchFamily="34" charset="0"/>
              <a:buChar char="•"/>
            </a:pPr>
            <a:r>
              <a:rPr lang="en-GB" sz="1800" b="0" i="0" dirty="0">
                <a:solidFill>
                  <a:srgbClr val="000000"/>
                </a:solidFill>
                <a:effectLst/>
              </a:rPr>
              <a:t>Understanding of working in cultural or heritage environments. </a:t>
            </a:r>
          </a:p>
          <a:p>
            <a:pPr marL="0" indent="0">
              <a:buNone/>
            </a:pPr>
            <a:endParaRPr lang="en-GB" sz="1400" dirty="0"/>
          </a:p>
        </p:txBody>
      </p:sp>
      <p:sp>
        <p:nvSpPr>
          <p:cNvPr id="4" name="Slide Number Placeholder 3"/>
          <p:cNvSpPr>
            <a:spLocks noGrp="1"/>
          </p:cNvSpPr>
          <p:nvPr>
            <p:ph type="sldNum" sz="quarter" idx="12"/>
          </p:nvPr>
        </p:nvSpPr>
        <p:spPr/>
        <p:txBody>
          <a:bodyPr/>
          <a:lstStyle/>
          <a:p>
            <a:fld id="{403666A2-F9B0-4E15-82C5-48EEE814A0AE}" type="slidenum">
              <a:rPr lang="en-GB" smtClean="0"/>
              <a:t>9</a:t>
            </a:fld>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49950" y="2840158"/>
            <a:ext cx="3159125" cy="210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453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89A41A23735449F955233CF2D3865" ma:contentTypeVersion="21" ma:contentTypeDescription="Create a new document." ma:contentTypeScope="" ma:versionID="15d3596e30c36f16add6267493b540d8">
  <xsd:schema xmlns:xsd="http://www.w3.org/2001/XMLSchema" xmlns:xs="http://www.w3.org/2001/XMLSchema" xmlns:p="http://schemas.microsoft.com/office/2006/metadata/properties" xmlns:ns2="fd489664-b89d-4a0f-b16d-55bf080da5e2" xmlns:ns3="00d8423d-3634-496f-a57e-49d1c54063ca" targetNamespace="http://schemas.microsoft.com/office/2006/metadata/properties" ma:root="true" ma:fieldsID="07c21729d43251198f9cbb3f5b2c15a8" ns2:_="" ns3:_="">
    <xsd:import namespace="fd489664-b89d-4a0f-b16d-55bf080da5e2"/>
    <xsd:import namespace="00d8423d-3634-496f-a57e-49d1c54063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Imag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ic"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89664-b89d-4a0f-b16d-55bf080da5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Image" ma:index="20" nillable="true" ma:displayName="Image" ma:format="Thumbnail" ma:internalName="Image">
      <xsd:simpleType>
        <xsd:restriction base="dms:Unknow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e54a08-cdc4-4e38-8758-7449612087d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Pic" ma:index="27" nillable="true" ma:displayName="Pic" ma:format="Thumbnail" ma:internalName="Pic">
      <xsd:simpleType>
        <xsd:restriction base="dms:Unknow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d8423d-3634-496f-a57e-49d1c54063c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987b3e1-6ca5-418b-ae57-22c136edaebe}" ma:internalName="TaxCatchAll" ma:showField="CatchAllData" ma:web="00d8423d-3634-496f-a57e-49d1c54063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0d8423d-3634-496f-a57e-49d1c54063ca"/>
    <Pic xmlns="fd489664-b89d-4a0f-b16d-55bf080da5e2" xsi:nil="true"/>
    <lcf76f155ced4ddcb4097134ff3c332f xmlns="fd489664-b89d-4a0f-b16d-55bf080da5e2">
      <Terms xmlns="http://schemas.microsoft.com/office/infopath/2007/PartnerControls"/>
    </lcf76f155ced4ddcb4097134ff3c332f>
    <Image xmlns="fd489664-b89d-4a0f-b16d-55bf080da5e2" xsi:nil="true"/>
  </documentManagement>
</p:properties>
</file>

<file path=customXml/itemProps1.xml><?xml version="1.0" encoding="utf-8"?>
<ds:datastoreItem xmlns:ds="http://schemas.openxmlformats.org/officeDocument/2006/customXml" ds:itemID="{E59A93B7-9714-4D9C-AC9D-E6CB40FC2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89664-b89d-4a0f-b16d-55bf080da5e2"/>
    <ds:schemaRef ds:uri="00d8423d-3634-496f-a57e-49d1c5406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646746-A8B7-4549-89A9-76F7F3E28521}">
  <ds:schemaRefs>
    <ds:schemaRef ds:uri="http://schemas.microsoft.com/sharepoint/v3/contenttype/forms"/>
  </ds:schemaRefs>
</ds:datastoreItem>
</file>

<file path=customXml/itemProps3.xml><?xml version="1.0" encoding="utf-8"?>
<ds:datastoreItem xmlns:ds="http://schemas.openxmlformats.org/officeDocument/2006/customXml" ds:itemID="{162EEE5D-CACD-4BC5-BCA6-5D34BD83B415}">
  <ds:schemaRefs>
    <ds:schemaRef ds:uri="http://schemas.microsoft.com/office/2006/documentManagement/types"/>
    <ds:schemaRef ds:uri="http://purl.org/dc/terms/"/>
    <ds:schemaRef ds:uri="http://www.w3.org/XML/1998/namespace"/>
    <ds:schemaRef ds:uri="http://purl.org/dc/dcmitype/"/>
    <ds:schemaRef ds:uri="fd489664-b89d-4a0f-b16d-55bf080da5e2"/>
    <ds:schemaRef ds:uri="http://schemas.openxmlformats.org/package/2006/metadata/core-properties"/>
    <ds:schemaRef ds:uri="http://purl.org/dc/elements/1.1/"/>
    <ds:schemaRef ds:uri="http://schemas.microsoft.com/office/infopath/2007/PartnerControls"/>
    <ds:schemaRef ds:uri="00d8423d-3634-496f-a57e-49d1c54063c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412</TotalTime>
  <Words>1143</Words>
  <Application>Microsoft Office PowerPoint</Application>
  <PresentationFormat>A4 Paper (210x297 mm)</PresentationFormat>
  <Paragraphs>100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Contents</vt:lpstr>
      <vt:lpstr>Welcome</vt:lpstr>
      <vt:lpstr>About the Museum</vt:lpstr>
      <vt:lpstr>About the Museum Museum Team</vt:lpstr>
      <vt:lpstr>About the role Practicalities</vt:lpstr>
      <vt:lpstr>About the role Responsibilities</vt:lpstr>
      <vt:lpstr>About the role Responsibilities</vt:lpstr>
      <vt:lpstr>About the role Skills &amp; Qualifications</vt:lpstr>
      <vt:lpstr>Application Process</vt:lpstr>
    </vt:vector>
  </TitlesOfParts>
  <Company>The British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Brunel Museum Trustee</dc:title>
  <dc:creator>Davies, Richard</dc:creator>
  <cp:lastModifiedBy>Katherine  McAlpine</cp:lastModifiedBy>
  <cp:revision>52</cp:revision>
  <cp:lastPrinted>2024-09-05T13:18:58Z</cp:lastPrinted>
  <dcterms:created xsi:type="dcterms:W3CDTF">2023-06-22T15:20:19Z</dcterms:created>
  <dcterms:modified xsi:type="dcterms:W3CDTF">2026-04-24T11:23:23Z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0x010100C4C89A41A23735449F955233CF2D3865</vt:lpwstr>
  </property>
</Properties>
</file>