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72" r:id="rId5"/>
    <p:sldId id="266" r:id="rId6"/>
    <p:sldId id="257" r:id="rId7"/>
    <p:sldId id="258" r:id="rId8"/>
    <p:sldId id="269" r:id="rId9"/>
    <p:sldId id="259" r:id="rId10"/>
    <p:sldId id="264" r:id="rId11"/>
    <p:sldId id="274" r:id="rId12"/>
    <p:sldId id="265" r:id="rId13"/>
    <p:sldId id="275" r:id="rId14"/>
    <p:sldId id="260" r:id="rId15"/>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79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1" tIns="49537" rIns="99071" bIns="49537"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9071" tIns="49537" rIns="99071" bIns="49537" rtlCol="0"/>
          <a:lstStyle>
            <a:lvl1pPr algn="r">
              <a:defRPr sz="1300"/>
            </a:lvl1pPr>
          </a:lstStyle>
          <a:p>
            <a:fld id="{081F3928-7FDB-42ED-862C-48BDBA1183C0}" type="datetimeFigureOut">
              <a:rPr lang="en-GB" smtClean="0"/>
              <a:t>11/06/2026</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1" tIns="49537" rIns="99071" bIns="49537"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1" tIns="49537" rIns="99071" bIns="495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9071" tIns="49537" rIns="99071" bIns="49537"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71" tIns="49537" rIns="99071" bIns="49537" rtlCol="0" anchor="b"/>
          <a:lstStyle>
            <a:lvl1pPr algn="r">
              <a:defRPr sz="1300"/>
            </a:lvl1pPr>
          </a:lstStyle>
          <a:p>
            <a:fld id="{B2554340-81E3-4C72-A7A5-613114DF6544}" type="slidenum">
              <a:rPr lang="en-GB" smtClean="0"/>
              <a:t>‹#›</a:t>
            </a:fld>
            <a:endParaRPr lang="en-GB"/>
          </a:p>
        </p:txBody>
      </p:sp>
    </p:spTree>
    <p:extLst>
      <p:ext uri="{BB962C8B-B14F-4D97-AF65-F5344CB8AC3E}">
        <p14:creationId xmlns:p14="http://schemas.microsoft.com/office/powerpoint/2010/main" val="233298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0B1633-03D2-4EAA-90FF-9AEE3D69313A}" type="datetime1">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61002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28C89-B836-4861-84F2-523172364280}" type="datetime1">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6522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A4260-A125-4C08-B60A-CA3C8C326124}" type="datetime1">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19136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015E8-1831-47EA-9F5C-D7F4B2FA1185}" type="datetime1">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29513" y="6356352"/>
            <a:ext cx="2228850" cy="365125"/>
          </a:xfrm>
        </p:spPr>
        <p:txBody>
          <a:bodyPr/>
          <a:lstStyle>
            <a:lvl1pPr>
              <a:defRPr sz="1400" b="1">
                <a:solidFill>
                  <a:srgbClr val="7030A0"/>
                </a:solidFill>
              </a:defRPr>
            </a:lvl1pPr>
          </a:lstStyle>
          <a:p>
            <a:fld id="{403666A2-F9B0-4E15-82C5-48EEE814A0AE}" type="slidenum">
              <a:rPr lang="en-GB" smtClean="0"/>
              <a:pPr/>
              <a:t>‹#›</a:t>
            </a:fld>
            <a:endParaRPr lang="en-GB" dirty="0"/>
          </a:p>
        </p:txBody>
      </p:sp>
    </p:spTree>
    <p:extLst>
      <p:ext uri="{BB962C8B-B14F-4D97-AF65-F5344CB8AC3E}">
        <p14:creationId xmlns:p14="http://schemas.microsoft.com/office/powerpoint/2010/main" val="8116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1F8612-336A-4AD2-B702-6C5BFBF3F2E0}" type="datetime1">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304415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D98EE2-D141-4974-AE23-8F96A62F8680}" type="datetime1">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6898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B7CC7-F793-4107-8DF8-6573A64A8901}" type="datetime1">
              <a:rPr lang="en-GB" smtClean="0"/>
              <a:t>11/06/2026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3370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167CDE-928F-42C8-9960-D162B6D4F4E4}" type="datetime1">
              <a:rPr lang="en-GB" smtClean="0"/>
              <a:t>11/06/2026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88487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2667-655C-4F21-9BF0-2D13165B922D}" type="datetime1">
              <a:rPr lang="en-GB" smtClean="0"/>
              <a:t>11/06/2026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33300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28883-C7A5-4A5F-A65D-12E9CB5D4C43}" type="datetime1">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425601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3C6392-96BE-412C-A12C-68CB8F0A61C4}" type="datetime1">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413546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788" y="82153"/>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788" y="1733550"/>
            <a:ext cx="9598525" cy="44434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67FD5-1599-414A-9EA7-BB202D75C552}" type="datetime1">
              <a:rPr lang="en-GB" smtClean="0"/>
              <a:t>11/06/2026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666A2-F9B0-4E15-82C5-48EEE814A0AE}" type="slidenum">
              <a:rPr lang="en-GB" smtClean="0"/>
              <a:t>‹#›</a:t>
            </a:fld>
            <a:endParaRPr lang="en-GB"/>
          </a:p>
        </p:txBody>
      </p:sp>
      <p:pic>
        <p:nvPicPr>
          <p:cNvPr id="7" name="Picture 14" descr="Children activity with the Brunel Museum Free Summer Play Scheme 2017"/>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7639113" y="340947"/>
            <a:ext cx="2109200" cy="77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19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Alicja.Sobczak@thebrunelmuseum.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hebrunelmuseum.com/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Brunel Museum Roof Garden"/>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086" y="0"/>
            <a:ext cx="9993085" cy="685800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4274" y="246744"/>
            <a:ext cx="8507587" cy="1482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Brunel Museum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Cleaner</a:t>
            </a:r>
          </a:p>
        </p:txBody>
      </p:sp>
      <p:sp>
        <p:nvSpPr>
          <p:cNvPr id="7" name="Subtitle 2"/>
          <p:cNvSpPr txBox="1">
            <a:spLocks/>
          </p:cNvSpPr>
          <p:nvPr/>
        </p:nvSpPr>
        <p:spPr>
          <a:xfrm>
            <a:off x="7761120" y="175022"/>
            <a:ext cx="2059154" cy="510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38" b="1" dirty="0">
                <a:solidFill>
                  <a:schemeClr val="bg1"/>
                </a:solidFill>
                <a:latin typeface="Arial" panose="020B0604020202020204" pitchFamily="34" charset="0"/>
                <a:cs typeface="Arial" panose="020B0604020202020204" pitchFamily="34" charset="0"/>
              </a:rPr>
              <a:t>June 2026</a:t>
            </a:r>
          </a:p>
        </p:txBody>
      </p:sp>
    </p:spTree>
    <p:extLst>
      <p:ext uri="{BB962C8B-B14F-4D97-AF65-F5344CB8AC3E}">
        <p14:creationId xmlns:p14="http://schemas.microsoft.com/office/powerpoint/2010/main" val="12874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33AB-8A65-4011-E453-6F72109B5733}"/>
              </a:ext>
            </a:extLst>
          </p:cNvPr>
          <p:cNvSpPr>
            <a:spLocks noGrp="1"/>
          </p:cNvSpPr>
          <p:nvPr>
            <p:ph type="title"/>
          </p:nvPr>
        </p:nvSpPr>
        <p:spPr>
          <a:xfrm>
            <a:off x="149788" y="82153"/>
            <a:ext cx="8543925" cy="1325563"/>
          </a:xfrm>
        </p:spPr>
        <p:txBody>
          <a:bodyPr anchor="ctr">
            <a:normAutofit/>
          </a:bodyPr>
          <a:lstStyle/>
          <a:p>
            <a:r>
              <a:rPr lang="en-GB" dirty="0"/>
              <a:t>Benefits </a:t>
            </a:r>
          </a:p>
        </p:txBody>
      </p:sp>
      <p:pic>
        <p:nvPicPr>
          <p:cNvPr id="6" name="Picture 5" descr="A group of women talking in a room&#10;&#10;Description automatically generated">
            <a:extLst>
              <a:ext uri="{FF2B5EF4-FFF2-40B4-BE49-F238E27FC236}">
                <a16:creationId xmlns:a16="http://schemas.microsoft.com/office/drawing/2014/main" id="{D631F849-4142-3AF8-D022-C7B10A293F98}"/>
              </a:ext>
            </a:extLst>
          </p:cNvPr>
          <p:cNvPicPr>
            <a:picLocks noChangeAspect="1"/>
          </p:cNvPicPr>
          <p:nvPr/>
        </p:nvPicPr>
        <p:blipFill>
          <a:blip r:embed="rId2" cstate="print">
            <a:extLst>
              <a:ext uri="{28A0092B-C50C-407E-A947-70E740481C1C}">
                <a14:useLocalDpi xmlns:a14="http://schemas.microsoft.com/office/drawing/2010/main" val="0"/>
              </a:ext>
            </a:extLst>
          </a:blip>
          <a:srcRect l="29828" r="5829" b="-3"/>
          <a:stretch>
            <a:fillRect/>
          </a:stretch>
        </p:blipFill>
        <p:spPr>
          <a:xfrm>
            <a:off x="681038" y="1825625"/>
            <a:ext cx="4210050" cy="4351338"/>
          </a:xfrm>
          <a:prstGeom prst="rect">
            <a:avLst/>
          </a:prstGeom>
          <a:noFill/>
        </p:spPr>
      </p:pic>
      <p:sp>
        <p:nvSpPr>
          <p:cNvPr id="3" name="Content Placeholder 2">
            <a:extLst>
              <a:ext uri="{FF2B5EF4-FFF2-40B4-BE49-F238E27FC236}">
                <a16:creationId xmlns:a16="http://schemas.microsoft.com/office/drawing/2014/main" id="{08ADAD63-44B4-B0C3-042F-9D21B024B4BF}"/>
              </a:ext>
            </a:extLst>
          </p:cNvPr>
          <p:cNvSpPr>
            <a:spLocks noGrp="1"/>
          </p:cNvSpPr>
          <p:nvPr>
            <p:ph sz="half" idx="2"/>
          </p:nvPr>
        </p:nvSpPr>
        <p:spPr>
          <a:xfrm>
            <a:off x="5014913" y="1825625"/>
            <a:ext cx="4210050" cy="4351338"/>
          </a:xfrm>
        </p:spPr>
        <p:txBody>
          <a:bodyPr>
            <a:normAutofit/>
          </a:bodyPr>
          <a:lstStyle/>
          <a:p>
            <a:pPr rtl="0" fontAlgn="base">
              <a:buFont typeface="Arial" panose="020B0604020202020204" pitchFamily="34" charset="0"/>
              <a:buChar char="•"/>
            </a:pPr>
            <a:r>
              <a:rPr lang="en-GB" sz="1800" b="0" i="0" dirty="0">
                <a:effectLst/>
              </a:rPr>
              <a:t>In addition to 28 days holiday (pro rata for part-time), each employee is entitled to up to 2 additional days per year as Climate Perks Days.  </a:t>
            </a:r>
          </a:p>
          <a:p>
            <a:pPr rtl="0" fontAlgn="base">
              <a:buFont typeface="Arial" panose="020B0604020202020204" pitchFamily="34" charset="0"/>
              <a:buChar char="•"/>
            </a:pPr>
            <a:r>
              <a:rPr lang="en-GB" sz="1800" b="0" i="0" dirty="0">
                <a:effectLst/>
              </a:rPr>
              <a:t>A seasonal flu voucher scheme </a:t>
            </a:r>
          </a:p>
          <a:p>
            <a:pPr rtl="0" fontAlgn="base">
              <a:buFont typeface="Arial" panose="020B0604020202020204" pitchFamily="34" charset="0"/>
              <a:buChar char="•"/>
            </a:pPr>
            <a:r>
              <a:rPr lang="en-GB" sz="1800" b="0" i="0" dirty="0">
                <a:effectLst/>
              </a:rPr>
              <a:t>Access to a confidential employee assistance programme </a:t>
            </a:r>
          </a:p>
          <a:p>
            <a:endParaRPr lang="en-GB" sz="1800" dirty="0"/>
          </a:p>
          <a:p>
            <a:r>
              <a:rPr lang="en-GB" sz="1800" b="0" i="1" dirty="0">
                <a:effectLst/>
              </a:rPr>
              <a:t>The Museum appreciates flexibility from its staff, and endeavours to do the same. If you require flexibility in this role, please do not hesitate to get in touch.  </a:t>
            </a:r>
          </a:p>
          <a:p>
            <a:endParaRPr lang="en-GB" sz="1500" dirty="0"/>
          </a:p>
        </p:txBody>
      </p:sp>
      <p:sp>
        <p:nvSpPr>
          <p:cNvPr id="4" name="Slide Number Placeholder 3">
            <a:extLst>
              <a:ext uri="{FF2B5EF4-FFF2-40B4-BE49-F238E27FC236}">
                <a16:creationId xmlns:a16="http://schemas.microsoft.com/office/drawing/2014/main" id="{36BFC90F-305A-6ABA-02B0-7708E2B246A5}"/>
              </a:ext>
            </a:extLst>
          </p:cNvPr>
          <p:cNvSpPr>
            <a:spLocks noGrp="1"/>
          </p:cNvSpPr>
          <p:nvPr>
            <p:ph type="sldNum" sz="quarter" idx="12"/>
          </p:nvPr>
        </p:nvSpPr>
        <p:spPr>
          <a:xfrm>
            <a:off x="6996113" y="6356352"/>
            <a:ext cx="2228850" cy="365125"/>
          </a:xfrm>
        </p:spPr>
        <p:txBody>
          <a:bodyPr anchor="ctr">
            <a:normAutofit/>
          </a:bodyPr>
          <a:lstStyle/>
          <a:p>
            <a:pPr>
              <a:spcAft>
                <a:spcPts val="600"/>
              </a:spcAft>
            </a:pPr>
            <a:fld id="{403666A2-F9B0-4E15-82C5-48EEE814A0AE}" type="slidenum">
              <a:rPr lang="en-GB" smtClean="0"/>
              <a:pPr>
                <a:spcAft>
                  <a:spcPts val="600"/>
                </a:spcAft>
              </a:pPr>
              <a:t>10</a:t>
            </a:fld>
            <a:endParaRPr lang="en-GB"/>
          </a:p>
        </p:txBody>
      </p:sp>
    </p:spTree>
    <p:extLst>
      <p:ext uri="{BB962C8B-B14F-4D97-AF65-F5344CB8AC3E}">
        <p14:creationId xmlns:p14="http://schemas.microsoft.com/office/powerpoint/2010/main" val="268139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Process</a:t>
            </a:r>
          </a:p>
        </p:txBody>
      </p:sp>
      <p:sp>
        <p:nvSpPr>
          <p:cNvPr id="3" name="Content Placeholder 2"/>
          <p:cNvSpPr>
            <a:spLocks noGrp="1"/>
          </p:cNvSpPr>
          <p:nvPr>
            <p:ph idx="1"/>
          </p:nvPr>
        </p:nvSpPr>
        <p:spPr>
          <a:xfrm>
            <a:off x="149788" y="1285876"/>
            <a:ext cx="5176836" cy="5448300"/>
          </a:xfrm>
        </p:spPr>
        <p:txBody>
          <a:bodyPr>
            <a:noAutofit/>
          </a:bodyPr>
          <a:lstStyle/>
          <a:p>
            <a:pPr marL="0" indent="0">
              <a:buNone/>
            </a:pPr>
            <a:r>
              <a:rPr lang="en-GB" sz="1400" b="1" dirty="0"/>
              <a:t>HOW TO APPLY</a:t>
            </a:r>
          </a:p>
          <a:p>
            <a:pPr marL="0" indent="0">
              <a:buNone/>
            </a:pPr>
            <a:r>
              <a:rPr lang="en-GB" sz="1400" dirty="0"/>
              <a:t>Please apply by sending the following two documents to Alicja Sobczak</a:t>
            </a:r>
          </a:p>
          <a:p>
            <a:pPr marL="0" indent="0">
              <a:buNone/>
            </a:pPr>
            <a:r>
              <a:rPr lang="en-GB" sz="1400" dirty="0"/>
              <a:t> </a:t>
            </a:r>
            <a:r>
              <a:rPr lang="en-GB" sz="1400" dirty="0">
                <a:hlinkClick r:id="rId2"/>
              </a:rPr>
              <a:t>Alicja.Sobczak</a:t>
            </a:r>
            <a:r>
              <a:rPr lang="en-GB" sz="1400" b="1" i="0" u="sng" strike="noStrike" dirty="0">
                <a:solidFill>
                  <a:srgbClr val="0563C1"/>
                </a:solidFill>
                <a:effectLst/>
                <a:hlinkClick r:id="rId2"/>
              </a:rPr>
              <a:t>@thebrunelmuseum.com</a:t>
            </a:r>
            <a:endParaRPr lang="en-GB" sz="1400" b="1" i="0" u="sng" strike="noStrike" dirty="0">
              <a:solidFill>
                <a:srgbClr val="0563C1"/>
              </a:solidFill>
              <a:effectLst/>
            </a:endParaRPr>
          </a:p>
          <a:p>
            <a:r>
              <a:rPr lang="en-GB" sz="1400" dirty="0"/>
              <a:t>a short (no more than one page) statement setting out why you are interested in the role </a:t>
            </a:r>
          </a:p>
          <a:p>
            <a:r>
              <a:rPr lang="en-GB" sz="1400" dirty="0"/>
              <a:t>a CV (no more than two pages)</a:t>
            </a:r>
          </a:p>
          <a:p>
            <a:r>
              <a:rPr lang="en-GB" sz="1400" b="1" i="0" dirty="0">
                <a:solidFill>
                  <a:srgbClr val="000000"/>
                </a:solidFill>
                <a:effectLst/>
              </a:rPr>
              <a:t>along with 2 references</a:t>
            </a:r>
            <a:endParaRPr lang="en-GB" sz="1400" dirty="0"/>
          </a:p>
          <a:p>
            <a:pPr marL="0" indent="0">
              <a:buNone/>
            </a:pPr>
            <a:r>
              <a:rPr lang="en-GB" sz="1400" dirty="0"/>
              <a:t>Both documents should be in PDF or Word format. </a:t>
            </a:r>
          </a:p>
          <a:p>
            <a:pPr marL="0" indent="0">
              <a:buNone/>
            </a:pPr>
            <a:r>
              <a:rPr lang="en-GB" sz="1400" dirty="0"/>
              <a:t>The deadline for applications is </a:t>
            </a:r>
            <a:r>
              <a:rPr lang="en-GB" sz="1400" b="1" dirty="0">
                <a:solidFill>
                  <a:srgbClr val="FF0000"/>
                </a:solidFill>
              </a:rPr>
              <a:t>&lt;&lt;&lt; 9am Wednesday 8 July</a:t>
            </a:r>
            <a:endParaRPr lang="en-GB" sz="1400" b="1" dirty="0"/>
          </a:p>
          <a:p>
            <a:pPr marL="0" indent="0">
              <a:buNone/>
            </a:pPr>
            <a:r>
              <a:rPr lang="en-GB" sz="1400" b="1" dirty="0"/>
              <a:t>TO FIND OUT MORE</a:t>
            </a:r>
          </a:p>
          <a:p>
            <a:pPr marL="0" indent="0">
              <a:buNone/>
            </a:pPr>
            <a:r>
              <a:rPr lang="en-GB" sz="1400" dirty="0"/>
              <a:t>If there is anything we can do to make the recruitment process more accessible and inclusive for you, if you would like support in communicating your skills, experience or enthusiasm, or if you would like to find out more about the role, please contact Alicja Sobczak</a:t>
            </a:r>
          </a:p>
          <a:p>
            <a:pPr marL="0" indent="0">
              <a:buNone/>
            </a:pPr>
            <a:r>
              <a:rPr lang="en-GB" sz="1400" dirty="0"/>
              <a:t> </a:t>
            </a:r>
            <a:r>
              <a:rPr lang="en-GB" sz="1400" dirty="0">
                <a:hlinkClick r:id="rId2"/>
              </a:rPr>
              <a:t>Alicja.Sobczak</a:t>
            </a:r>
            <a:r>
              <a:rPr lang="en-GB" sz="1400" b="1" i="0" u="sng" strike="noStrike" dirty="0">
                <a:solidFill>
                  <a:srgbClr val="0563C1"/>
                </a:solidFill>
                <a:effectLst/>
                <a:hlinkClick r:id="rId2"/>
              </a:rPr>
              <a:t>@thebrunelmuseum.com</a:t>
            </a:r>
            <a:endParaRPr lang="en-GB" sz="1400" b="1" i="0" u="sng" strike="noStrike" dirty="0">
              <a:solidFill>
                <a:srgbClr val="0563C1"/>
              </a:solidFill>
              <a:effectLst/>
            </a:endParaRPr>
          </a:p>
          <a:p>
            <a:pPr marL="0" indent="0">
              <a:buNone/>
            </a:pPr>
            <a:r>
              <a:rPr lang="en-GB" sz="1400" b="1" dirty="0"/>
              <a:t>INTERVIEWS</a:t>
            </a:r>
          </a:p>
          <a:p>
            <a:pPr marL="0" indent="0">
              <a:buNone/>
            </a:pPr>
            <a:r>
              <a:rPr lang="en-GB" sz="1400" dirty="0"/>
              <a:t>Interviews are expected to take place w/c 20 July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326624" y="2080528"/>
            <a:ext cx="5178425" cy="34462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03666A2-F9B0-4E15-82C5-48EEE814A0AE}" type="slidenum">
              <a:rPr lang="en-GB" smtClean="0"/>
              <a:t>11</a:t>
            </a:fld>
            <a:endParaRPr lang="en-GB"/>
          </a:p>
        </p:txBody>
      </p:sp>
    </p:spTree>
    <p:extLst>
      <p:ext uri="{BB962C8B-B14F-4D97-AF65-F5344CB8AC3E}">
        <p14:creationId xmlns:p14="http://schemas.microsoft.com/office/powerpoint/2010/main" val="198222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624840" y="2243534"/>
            <a:ext cx="5304125" cy="2696499"/>
          </a:xfrm>
        </p:spPr>
        <p:txBody>
          <a:bodyPr/>
          <a:lstStyle/>
          <a:p>
            <a:pPr marL="0" indent="0">
              <a:buNone/>
            </a:pPr>
            <a:r>
              <a:rPr lang="en-GB" dirty="0"/>
              <a:t>Welcome 		 		</a:t>
            </a:r>
            <a:r>
              <a:rPr lang="en-GB" dirty="0">
                <a:solidFill>
                  <a:srgbClr val="7030A0"/>
                </a:solidFill>
              </a:rPr>
              <a:t>3</a:t>
            </a:r>
          </a:p>
          <a:p>
            <a:pPr marL="0" indent="0">
              <a:buNone/>
            </a:pPr>
            <a:r>
              <a:rPr lang="en-GB" dirty="0"/>
              <a:t>About the Museum		</a:t>
            </a:r>
            <a:r>
              <a:rPr lang="en-GB" dirty="0">
                <a:solidFill>
                  <a:srgbClr val="7030A0"/>
                </a:solidFill>
              </a:rPr>
              <a:t>4</a:t>
            </a:r>
          </a:p>
          <a:p>
            <a:pPr marL="0" indent="0">
              <a:buNone/>
            </a:pPr>
            <a:r>
              <a:rPr lang="en-GB" dirty="0"/>
              <a:t>About the Role			</a:t>
            </a:r>
            <a:r>
              <a:rPr lang="en-GB" dirty="0">
                <a:solidFill>
                  <a:srgbClr val="7030A0"/>
                </a:solidFill>
              </a:rPr>
              <a:t>8</a:t>
            </a:r>
          </a:p>
          <a:p>
            <a:pPr marL="0" indent="0">
              <a:buNone/>
            </a:pPr>
            <a:r>
              <a:rPr lang="en-GB" dirty="0"/>
              <a:t>Application Process		</a:t>
            </a:r>
            <a:r>
              <a:rPr lang="en-GB" dirty="0">
                <a:solidFill>
                  <a:srgbClr val="7030A0"/>
                </a:solidFill>
              </a:rPr>
              <a:t>14</a:t>
            </a:r>
          </a:p>
        </p:txBody>
      </p:sp>
      <p:cxnSp>
        <p:nvCxnSpPr>
          <p:cNvPr id="5" name="Straight Connector 4"/>
          <p:cNvCxnSpPr/>
          <p:nvPr/>
        </p:nvCxnSpPr>
        <p:spPr>
          <a:xfrm flipV="1">
            <a:off x="2105110" y="2570905"/>
            <a:ext cx="3142211" cy="83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p:nvPr/>
        </p:nvCxnSpPr>
        <p:spPr>
          <a:xfrm flipV="1">
            <a:off x="3554296" y="3094607"/>
            <a:ext cx="1717964" cy="277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flipV="1">
            <a:off x="3130346" y="3612768"/>
            <a:ext cx="2141914" cy="8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flipV="1">
            <a:off x="2905903" y="4105990"/>
            <a:ext cx="2366357" cy="8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98" name="Picture 2" descr="https://thebrunelmuseum.com/app/uploads/2021/07/Thames_tunnel_trai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8965" y="2168257"/>
            <a:ext cx="3810000" cy="277177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403666A2-F9B0-4E15-82C5-48EEE814A0AE}" type="slidenum">
              <a:rPr lang="en-GB" smtClean="0"/>
              <a:t>2</a:t>
            </a:fld>
            <a:endParaRPr lang="en-GB"/>
          </a:p>
        </p:txBody>
      </p:sp>
    </p:spTree>
    <p:extLst>
      <p:ext uri="{BB962C8B-B14F-4D97-AF65-F5344CB8AC3E}">
        <p14:creationId xmlns:p14="http://schemas.microsoft.com/office/powerpoint/2010/main" val="205596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4" name="Content Placeholder 3"/>
          <p:cNvSpPr>
            <a:spLocks noGrp="1"/>
          </p:cNvSpPr>
          <p:nvPr>
            <p:ph idx="1"/>
          </p:nvPr>
        </p:nvSpPr>
        <p:spPr>
          <a:xfrm>
            <a:off x="426013" y="1407716"/>
            <a:ext cx="5174687" cy="5450284"/>
          </a:xfrm>
        </p:spPr>
        <p:txBody>
          <a:bodyPr vert="horz" lIns="91440" tIns="45720" rIns="91440" bIns="45720" rtlCol="0" anchor="t">
            <a:normAutofit/>
          </a:bodyPr>
          <a:lstStyle/>
          <a:p>
            <a:pPr marL="0" indent="0">
              <a:buNone/>
            </a:pPr>
            <a:r>
              <a:rPr lang="en-GB" sz="1400" dirty="0"/>
              <a:t>Thank you for your interest in the Brunel Museum. </a:t>
            </a:r>
          </a:p>
          <a:p>
            <a:pPr marL="0" indent="0">
              <a:buNone/>
            </a:pPr>
            <a:r>
              <a:rPr lang="en-GB" sz="1400" dirty="0">
                <a:effectLst/>
                <a:ea typeface="Arial" panose="020B0604020202020204" pitchFamily="34" charset="0"/>
                <a:cs typeface="Arial"/>
              </a:rPr>
              <a:t>This role is an exciting opportunity to </a:t>
            </a:r>
            <a:r>
              <a:rPr lang="en-GB" sz="1400" dirty="0">
                <a:ea typeface="Arial" panose="020B0604020202020204" pitchFamily="34" charset="0"/>
                <a:cs typeface="Arial"/>
              </a:rPr>
              <a:t>ensure the museum is a welcoming and clean space for all our visitors and guests.</a:t>
            </a:r>
          </a:p>
          <a:p>
            <a:pPr marL="0" indent="0">
              <a:buNone/>
            </a:pPr>
            <a:r>
              <a:rPr lang="en-GB" sz="1400" dirty="0">
                <a:effectLst/>
                <a:ea typeface="Arial" panose="020B0604020202020204" pitchFamily="34" charset="0"/>
                <a:cs typeface="Arial"/>
              </a:rPr>
              <a:t>You’ll be a key part of a small and supportive team that works collaboratively to ensure the success of the organisation. </a:t>
            </a:r>
            <a:endParaRPr lang="en-GB" sz="1400" dirty="0">
              <a:effectLst/>
              <a:ea typeface="Calibri" panose="020F0502020204030204" pitchFamily="34" charset="0"/>
              <a:cs typeface="Arial"/>
            </a:endParaRPr>
          </a:p>
          <a:p>
            <a:pPr marL="0" indent="0">
              <a:buNone/>
            </a:pPr>
            <a:r>
              <a:rPr lang="en-GB" sz="1400" dirty="0"/>
              <a:t>Please take a look at this pack which contains further information on the role, and the museum. </a:t>
            </a:r>
          </a:p>
          <a:p>
            <a:pPr marL="0" indent="0">
              <a:buNone/>
            </a:pPr>
            <a:r>
              <a:rPr lang="en-GB" sz="1400" dirty="0"/>
              <a:t>If you have further questions or would like to have a chat about the role, please just get in touch with us directly.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79096" y="1330438"/>
            <a:ext cx="1650811" cy="2475541"/>
          </a:xfrm>
          <a:prstGeom prst="rect">
            <a:avLst/>
          </a:prstGeom>
        </p:spPr>
      </p:pic>
      <p:sp>
        <p:nvSpPr>
          <p:cNvPr id="6" name="Rectangle 5"/>
          <p:cNvSpPr/>
          <p:nvPr/>
        </p:nvSpPr>
        <p:spPr>
          <a:xfrm>
            <a:off x="6012836" y="3970359"/>
            <a:ext cx="3464540" cy="830997"/>
          </a:xfrm>
          <a:prstGeom prst="rect">
            <a:avLst/>
          </a:prstGeom>
        </p:spPr>
        <p:txBody>
          <a:bodyPr wrap="square">
            <a:spAutoFit/>
          </a:bodyPr>
          <a:lstStyle/>
          <a:p>
            <a:r>
              <a:rPr lang="en-GB" sz="1600" dirty="0"/>
              <a:t>Katherine McAlpine</a:t>
            </a:r>
          </a:p>
          <a:p>
            <a:r>
              <a:rPr lang="en-GB" sz="1600" dirty="0"/>
              <a:t>Director</a:t>
            </a:r>
            <a:br>
              <a:rPr lang="en-GB" sz="1600" dirty="0"/>
            </a:br>
            <a:r>
              <a:rPr lang="en-GB" sz="1600" dirty="0"/>
              <a:t>Brunel Museum </a:t>
            </a:r>
          </a:p>
        </p:txBody>
      </p:sp>
      <p:sp>
        <p:nvSpPr>
          <p:cNvPr id="7" name="Slide Number Placeholder 6"/>
          <p:cNvSpPr>
            <a:spLocks noGrp="1"/>
          </p:cNvSpPr>
          <p:nvPr>
            <p:ph type="sldNum" sz="quarter" idx="12"/>
          </p:nvPr>
        </p:nvSpPr>
        <p:spPr/>
        <p:txBody>
          <a:bodyPr/>
          <a:lstStyle/>
          <a:p>
            <a:fld id="{403666A2-F9B0-4E15-82C5-48EEE814A0AE}" type="slidenum">
              <a:rPr lang="en-GB" smtClean="0"/>
              <a:t>3</a:t>
            </a:fld>
            <a:endParaRPr lang="en-GB" dirty="0"/>
          </a:p>
        </p:txBody>
      </p:sp>
    </p:spTree>
    <p:extLst>
      <p:ext uri="{BB962C8B-B14F-4D97-AF65-F5344CB8AC3E}">
        <p14:creationId xmlns:p14="http://schemas.microsoft.com/office/powerpoint/2010/main" val="67039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Museum</a:t>
            </a:r>
          </a:p>
        </p:txBody>
      </p:sp>
      <p:sp>
        <p:nvSpPr>
          <p:cNvPr id="3" name="Content Placeholder 2"/>
          <p:cNvSpPr>
            <a:spLocks noGrp="1"/>
          </p:cNvSpPr>
          <p:nvPr>
            <p:ph idx="1"/>
          </p:nvPr>
        </p:nvSpPr>
        <p:spPr>
          <a:xfrm>
            <a:off x="149788" y="1407716"/>
            <a:ext cx="4707962" cy="5325593"/>
          </a:xfrm>
        </p:spPr>
        <p:txBody>
          <a:bodyPr>
            <a:normAutofit/>
          </a:bodyPr>
          <a:lstStyle/>
          <a:p>
            <a:pPr marL="0" indent="0" fontAlgn="base">
              <a:buNone/>
            </a:pPr>
            <a:r>
              <a:rPr lang="en-GB" sz="1400" b="1" dirty="0"/>
              <a:t>OUR MISSION</a:t>
            </a:r>
          </a:p>
          <a:p>
            <a:pPr marL="0" indent="0" fontAlgn="base">
              <a:buNone/>
            </a:pPr>
            <a:r>
              <a:rPr lang="en-GB" sz="1400" dirty="0"/>
              <a:t>To preserve and share widely the ground-breaking stories of the Thames Tunnel project and the outstanding achievements of the Brunel family and their relevance to our lives today. We inspire communities through exploration, learning and performance.</a:t>
            </a:r>
          </a:p>
          <a:p>
            <a:pPr marL="0" indent="0">
              <a:buNone/>
            </a:pPr>
            <a:endParaRPr lang="en-GB" sz="1400" b="1" dirty="0"/>
          </a:p>
          <a:p>
            <a:pPr marL="0" indent="0">
              <a:buNone/>
            </a:pPr>
            <a:r>
              <a:rPr lang="en-GB" sz="1400" b="1" dirty="0"/>
              <a:t>WHAT WE DO </a:t>
            </a:r>
          </a:p>
          <a:p>
            <a:pPr marL="0" indent="0">
              <a:buNone/>
            </a:pPr>
            <a:r>
              <a:rPr lang="en-GB" sz="1400" dirty="0"/>
              <a:t>The Brunel Museum showcases the local story of the Brunel engineering family and how they changed the world. It is on the site of the world’s first tunnel under a navigable river, and was opened in 1843. </a:t>
            </a:r>
          </a:p>
          <a:p>
            <a:pPr marL="0" indent="0">
              <a:buNone/>
            </a:pPr>
            <a:r>
              <a:rPr lang="en-GB" sz="1400" dirty="0"/>
              <a:t>The tunnel was built using the newly invented tunnelling machine invented by Isambard Kingdom Brunel’s father, Marc Brunel. Today it is still in operation, as part of the London Overground railway network. </a:t>
            </a:r>
          </a:p>
          <a:p>
            <a:pPr marL="0" indent="0">
              <a:buNone/>
            </a:pPr>
            <a:r>
              <a:rPr lang="en-GB" sz="1400" dirty="0"/>
              <a:t>Located in Rotherhithe, the Museum is an educational charity.  Trustees and staff are committed to widening community involvement with the Museum and to inspire people to explore, learn, share and enjoy our story of innovation and perseverance. </a:t>
            </a:r>
          </a:p>
          <a:p>
            <a:pPr marL="0" indent="0">
              <a:buNone/>
            </a:pPr>
            <a:endParaRPr lang="en-GB" sz="1400" dirty="0"/>
          </a:p>
        </p:txBody>
      </p:sp>
      <p:pic>
        <p:nvPicPr>
          <p:cNvPr id="2052" name="Picture 4" descr="https://thebrunelmuseum.com/app/uploads/2023/06/COMPOSIT3-1000x7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62524" y="2043747"/>
            <a:ext cx="4822825" cy="33759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3666A2-F9B0-4E15-82C5-48EEE814A0AE}" type="slidenum">
              <a:rPr lang="en-GB" smtClean="0"/>
              <a:t>4</a:t>
            </a:fld>
            <a:endParaRPr lang="en-GB"/>
          </a:p>
        </p:txBody>
      </p:sp>
    </p:spTree>
    <p:extLst>
      <p:ext uri="{BB962C8B-B14F-4D97-AF65-F5344CB8AC3E}">
        <p14:creationId xmlns:p14="http://schemas.microsoft.com/office/powerpoint/2010/main" val="421353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Museum</a:t>
            </a:r>
            <a:br>
              <a:rPr lang="en-GB" dirty="0"/>
            </a:br>
            <a:r>
              <a:rPr lang="en-GB" dirty="0" err="1"/>
              <a:t>Museum</a:t>
            </a:r>
            <a:r>
              <a:rPr lang="en-GB" dirty="0"/>
              <a:t> Team</a:t>
            </a:r>
          </a:p>
        </p:txBody>
      </p:sp>
      <p:sp>
        <p:nvSpPr>
          <p:cNvPr id="3" name="Content Placeholder 2"/>
          <p:cNvSpPr>
            <a:spLocks noGrp="1"/>
          </p:cNvSpPr>
          <p:nvPr>
            <p:ph idx="1"/>
          </p:nvPr>
        </p:nvSpPr>
        <p:spPr>
          <a:xfrm>
            <a:off x="264088" y="1647825"/>
            <a:ext cx="3936437" cy="4962525"/>
          </a:xfrm>
        </p:spPr>
        <p:txBody>
          <a:bodyPr>
            <a:normAutofit/>
          </a:bodyPr>
          <a:lstStyle/>
          <a:p>
            <a:pPr marL="0" indent="0">
              <a:buNone/>
            </a:pPr>
            <a:r>
              <a:rPr lang="en-GB" sz="1400" b="1" dirty="0"/>
              <a:t>DIRECTOR</a:t>
            </a:r>
          </a:p>
          <a:p>
            <a:pPr marL="0" indent="0">
              <a:buNone/>
            </a:pPr>
            <a:r>
              <a:rPr lang="en-GB" sz="1400" dirty="0"/>
              <a:t>Brunel Museum Director, Katherine </a:t>
            </a:r>
            <a:r>
              <a:rPr lang="en-GB" sz="1400" dirty="0" err="1"/>
              <a:t>McAlpine</a:t>
            </a:r>
            <a:r>
              <a:rPr lang="en-GB" sz="1400" dirty="0"/>
              <a:t>, leads the team of dedicated staff and volunteers who help run the museum.  </a:t>
            </a:r>
          </a:p>
          <a:p>
            <a:pPr marL="0" indent="0">
              <a:buNone/>
            </a:pPr>
            <a:endParaRPr lang="en-GB" sz="1400" dirty="0"/>
          </a:p>
          <a:p>
            <a:pPr marL="0" indent="0">
              <a:buNone/>
            </a:pPr>
            <a:r>
              <a:rPr lang="en-GB" sz="1400" b="1" dirty="0"/>
              <a:t>STAFF</a:t>
            </a:r>
          </a:p>
          <a:p>
            <a:pPr marL="0" indent="0">
              <a:buNone/>
            </a:pPr>
            <a:r>
              <a:rPr lang="en-GB" sz="1400" dirty="0"/>
              <a:t>Our small team of fantastic staff run the museum day-to-day activities. </a:t>
            </a:r>
          </a:p>
          <a:p>
            <a:pPr marL="0" indent="0">
              <a:buNone/>
            </a:pPr>
            <a:endParaRPr lang="en-GB" sz="1400" dirty="0"/>
          </a:p>
          <a:p>
            <a:pPr marL="0" indent="0">
              <a:buNone/>
            </a:pPr>
            <a:r>
              <a:rPr lang="en-GB" sz="1400" b="1" dirty="0"/>
              <a:t>VOLUNTEERS</a:t>
            </a:r>
          </a:p>
          <a:p>
            <a:pPr marL="0" indent="0">
              <a:buNone/>
            </a:pPr>
            <a:r>
              <a:rPr lang="en-GB" sz="1400" dirty="0"/>
              <a:t>Our volunteers are at the core of what we do here at the Brunel Museum. Our dedicated volunteer team serve as expert Thames Tunnel tour guides, manage the museum shop and facilities and help oversee school visits and museum events. </a:t>
            </a:r>
          </a:p>
          <a:p>
            <a:pPr marL="0" indent="0">
              <a:buNone/>
            </a:pPr>
            <a:endParaRPr lang="en-GB" sz="1400" dirty="0"/>
          </a:p>
          <a:p>
            <a:pPr marL="0" indent="0">
              <a:buNone/>
            </a:pPr>
            <a:r>
              <a:rPr lang="en-GB" sz="1400" dirty="0"/>
              <a:t>More information on the team and volunteers is here: </a:t>
            </a:r>
            <a:r>
              <a:rPr lang="en-GB" sz="1400" dirty="0">
                <a:hlinkClick r:id="rId2"/>
              </a:rPr>
              <a:t>https://thebrunelmuseum.com/about/</a:t>
            </a:r>
            <a:r>
              <a:rPr lang="en-GB" sz="1400" dirty="0"/>
              <a:t> </a:t>
            </a:r>
          </a:p>
          <a:p>
            <a:pPr marL="0" indent="0">
              <a:buNone/>
            </a:pP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757928" y="2268576"/>
            <a:ext cx="4564994" cy="30463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3666A2-F9B0-4E15-82C5-48EEE814A0AE}" type="slidenum">
              <a:rPr lang="en-GB" smtClean="0"/>
              <a:t>5</a:t>
            </a:fld>
            <a:endParaRPr lang="en-GB"/>
          </a:p>
        </p:txBody>
      </p:sp>
    </p:spTree>
    <p:extLst>
      <p:ext uri="{BB962C8B-B14F-4D97-AF65-F5344CB8AC3E}">
        <p14:creationId xmlns:p14="http://schemas.microsoft.com/office/powerpoint/2010/main" val="428663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Practicalities</a:t>
            </a:r>
          </a:p>
        </p:txBody>
      </p:sp>
      <p:sp>
        <p:nvSpPr>
          <p:cNvPr id="3" name="Content Placeholder 2"/>
          <p:cNvSpPr>
            <a:spLocks noGrp="1"/>
          </p:cNvSpPr>
          <p:nvPr>
            <p:ph idx="1"/>
          </p:nvPr>
        </p:nvSpPr>
        <p:spPr>
          <a:xfrm>
            <a:off x="149789" y="1733550"/>
            <a:ext cx="5393762" cy="4962525"/>
          </a:xfrm>
        </p:spPr>
        <p:txBody>
          <a:bodyPr vert="horz" lIns="91440" tIns="45720" rIns="91440" bIns="45720" rtlCol="0" anchor="t">
            <a:normAutofit/>
          </a:bodyPr>
          <a:lstStyle/>
          <a:p>
            <a:pPr fontAlgn="base"/>
            <a:r>
              <a:rPr lang="en-GB" sz="1900" b="1" dirty="0">
                <a:cs typeface="Arial" panose="020B0604020202020204" pitchFamily="34" charset="0"/>
              </a:rPr>
              <a:t>Reporting to: Events Producer </a:t>
            </a:r>
            <a:endParaRPr lang="en-GB" sz="1900" dirty="0">
              <a:cs typeface="Arial" panose="020B0604020202020204" pitchFamily="34" charset="0"/>
            </a:endParaRPr>
          </a:p>
          <a:p>
            <a:pPr fontAlgn="base"/>
            <a:r>
              <a:rPr lang="en-GB" sz="1900" b="1" dirty="0">
                <a:cs typeface="Arial"/>
              </a:rPr>
              <a:t>Hours of work: </a:t>
            </a:r>
            <a:r>
              <a:rPr lang="en-US" sz="1600" dirty="0">
                <a:highlight>
                  <a:srgbClr val="FFFFFF"/>
                </a:highlight>
                <a:latin typeface="Arial"/>
                <a:cs typeface="Arial"/>
              </a:rPr>
              <a:t>Minimum 6h a week; Plus event cleaning</a:t>
            </a:r>
            <a:endParaRPr lang="en-GB" sz="1600" dirty="0">
              <a:highlight>
                <a:srgbClr val="FFFFFF"/>
              </a:highlight>
              <a:latin typeface="Arial"/>
              <a:ea typeface="Calibri"/>
              <a:cs typeface="Arial"/>
            </a:endParaRPr>
          </a:p>
          <a:p>
            <a:r>
              <a:rPr lang="en-US" sz="1600" b="1" dirty="0">
                <a:highlight>
                  <a:srgbClr val="FFFFFF"/>
                </a:highlight>
                <a:latin typeface="Arial"/>
                <a:cs typeface="Arial"/>
              </a:rPr>
              <a:t>Working Pattern: </a:t>
            </a:r>
            <a:r>
              <a:rPr lang="en-US" sz="1600" dirty="0">
                <a:highlight>
                  <a:srgbClr val="FFFFFF"/>
                </a:highlight>
                <a:latin typeface="Arial"/>
                <a:cs typeface="Arial"/>
              </a:rPr>
              <a:t>Friday, Saturday or Sunday, Monday – Before 10.30am (There is some flexibility)</a:t>
            </a:r>
          </a:p>
          <a:p>
            <a:pPr fontAlgn="base"/>
            <a:r>
              <a:rPr lang="en-GB" sz="1900" b="1" dirty="0">
                <a:cs typeface="Arial" panose="020B0604020202020204" pitchFamily="34" charset="0"/>
              </a:rPr>
              <a:t>Salary: </a:t>
            </a:r>
            <a:r>
              <a:rPr lang="en-GB" sz="1900" dirty="0">
                <a:cs typeface="Arial" panose="020B0604020202020204" pitchFamily="34" charset="0"/>
              </a:rPr>
              <a:t>£14.80 per hour (London Living Wage) </a:t>
            </a:r>
          </a:p>
          <a:p>
            <a:pPr fontAlgn="base"/>
            <a:endParaRPr lang="en-GB" sz="1900" dirty="0">
              <a:cs typeface="Arial" panose="020B0604020202020204" pitchFamily="34" charset="0"/>
            </a:endParaRPr>
          </a:p>
          <a:p>
            <a:pPr>
              <a:buNone/>
            </a:pPr>
            <a:r>
              <a:rPr lang="en-GB" sz="1600" dirty="0">
                <a:solidFill>
                  <a:srgbClr val="000000"/>
                </a:solidFill>
                <a:highlight>
                  <a:srgbClr val="FFFFFF"/>
                </a:highlight>
                <a:latin typeface="Arial"/>
                <a:cs typeface="Arial"/>
              </a:rPr>
              <a:t>    You </a:t>
            </a:r>
            <a:r>
              <a:rPr lang="en-GB" sz="1600" b="0" i="0" dirty="0">
                <a:solidFill>
                  <a:srgbClr val="000000"/>
                </a:solidFill>
                <a:effectLst/>
                <a:highlight>
                  <a:srgbClr val="FFFFFF"/>
                </a:highlight>
                <a:latin typeface="Arial"/>
                <a:cs typeface="Arial"/>
              </a:rPr>
              <a:t>will </a:t>
            </a:r>
            <a:r>
              <a:rPr lang="en-GB" sz="1600" dirty="0">
                <a:solidFill>
                  <a:srgbClr val="000000"/>
                </a:solidFill>
                <a:highlight>
                  <a:srgbClr val="FFFFFF"/>
                </a:highlight>
                <a:latin typeface="Arial"/>
                <a:cs typeface="Arial"/>
              </a:rPr>
              <a:t>play a key role in ensuring </a:t>
            </a:r>
            <a:r>
              <a:rPr lang="en-GB" sz="1600" b="0" i="0" dirty="0">
                <a:solidFill>
                  <a:srgbClr val="000000"/>
                </a:solidFill>
                <a:effectLst/>
                <a:highlight>
                  <a:srgbClr val="FFFFFF"/>
                </a:highlight>
                <a:latin typeface="Arial"/>
                <a:cs typeface="Arial"/>
              </a:rPr>
              <a:t>the </a:t>
            </a:r>
            <a:r>
              <a:rPr lang="en-GB" sz="1600" dirty="0">
                <a:solidFill>
                  <a:srgbClr val="000000"/>
                </a:solidFill>
                <a:highlight>
                  <a:srgbClr val="FFFFFF"/>
                </a:highlight>
                <a:latin typeface="Arial"/>
                <a:cs typeface="Arial"/>
              </a:rPr>
              <a:t>museum spaces are cleaned to </a:t>
            </a:r>
            <a:r>
              <a:rPr lang="en-GB" sz="1600" b="0" i="0" dirty="0">
                <a:solidFill>
                  <a:srgbClr val="000000"/>
                </a:solidFill>
                <a:effectLst/>
                <a:highlight>
                  <a:srgbClr val="FFFFFF"/>
                </a:highlight>
                <a:latin typeface="Arial"/>
                <a:cs typeface="Arial"/>
              </a:rPr>
              <a:t>a </a:t>
            </a:r>
            <a:r>
              <a:rPr lang="en-GB" sz="1600" dirty="0">
                <a:solidFill>
                  <a:srgbClr val="000000"/>
                </a:solidFill>
                <a:highlight>
                  <a:srgbClr val="FFFFFF"/>
                </a:highlight>
                <a:latin typeface="Arial"/>
                <a:cs typeface="Arial"/>
              </a:rPr>
              <a:t>high standard, in line with Museum guidelines </a:t>
            </a:r>
            <a:r>
              <a:rPr lang="en-GB" sz="1600" b="0" i="0" dirty="0">
                <a:solidFill>
                  <a:srgbClr val="000000"/>
                </a:solidFill>
                <a:effectLst/>
                <a:highlight>
                  <a:srgbClr val="FFFFFF"/>
                </a:highlight>
                <a:latin typeface="Arial"/>
                <a:cs typeface="Arial"/>
              </a:rPr>
              <a:t>and </a:t>
            </a:r>
            <a:r>
              <a:rPr lang="en-GB" sz="1600" dirty="0">
                <a:solidFill>
                  <a:srgbClr val="000000"/>
                </a:solidFill>
                <a:highlight>
                  <a:srgbClr val="FFFFFF"/>
                </a:highlight>
                <a:latin typeface="Arial"/>
                <a:cs typeface="Arial"/>
              </a:rPr>
              <a:t>regulations</a:t>
            </a:r>
            <a:r>
              <a:rPr lang="en-GB" sz="1600" b="0" i="0" dirty="0">
                <a:solidFill>
                  <a:srgbClr val="000000"/>
                </a:solidFill>
                <a:effectLst/>
                <a:highlight>
                  <a:srgbClr val="FFFFFF"/>
                </a:highlight>
                <a:latin typeface="Arial"/>
                <a:cs typeface="Arial"/>
              </a:rPr>
              <a:t>. </a:t>
            </a:r>
          </a:p>
          <a:p>
            <a:pPr>
              <a:buNone/>
            </a:pPr>
            <a:br>
              <a:rPr lang="en-GB" sz="1600" dirty="0">
                <a:solidFill>
                  <a:srgbClr val="000000"/>
                </a:solidFill>
                <a:highlight>
                  <a:srgbClr val="FFFFFF"/>
                </a:highlight>
                <a:cs typeface="Calibri"/>
              </a:rPr>
            </a:br>
            <a:r>
              <a:rPr lang="en-GB" sz="1600" b="0" i="0" dirty="0">
                <a:solidFill>
                  <a:srgbClr val="000000"/>
                </a:solidFill>
                <a:effectLst/>
                <a:highlight>
                  <a:srgbClr val="FFFFFF"/>
                </a:highlight>
                <a:latin typeface="Arial"/>
                <a:cs typeface="Arial"/>
              </a:rPr>
              <a:t>This </a:t>
            </a:r>
            <a:r>
              <a:rPr lang="en-GB" sz="1600" dirty="0">
                <a:solidFill>
                  <a:srgbClr val="000000"/>
                </a:solidFill>
                <a:highlight>
                  <a:srgbClr val="FFFFFF"/>
                </a:highlight>
                <a:latin typeface="Arial"/>
                <a:cs typeface="Arial"/>
              </a:rPr>
              <a:t>is a contract </a:t>
            </a:r>
            <a:r>
              <a:rPr lang="en-GB" sz="1600" b="0" i="0" dirty="0">
                <a:solidFill>
                  <a:srgbClr val="000000"/>
                </a:solidFill>
                <a:effectLst/>
                <a:highlight>
                  <a:srgbClr val="FFFFFF"/>
                </a:highlight>
                <a:latin typeface="Arial"/>
                <a:cs typeface="Arial"/>
              </a:rPr>
              <a:t>role </a:t>
            </a:r>
            <a:r>
              <a:rPr lang="en-GB" sz="1600" dirty="0">
                <a:solidFill>
                  <a:srgbClr val="000000"/>
                </a:solidFill>
                <a:highlight>
                  <a:srgbClr val="FFFFFF"/>
                </a:highlight>
                <a:latin typeface="Arial"/>
                <a:cs typeface="Arial"/>
              </a:rPr>
              <a:t>for 6 hours per week on </a:t>
            </a:r>
            <a:r>
              <a:rPr lang="en-GB" sz="1600" b="0" i="0" dirty="0">
                <a:solidFill>
                  <a:srgbClr val="000000"/>
                </a:solidFill>
                <a:effectLst/>
                <a:highlight>
                  <a:srgbClr val="FFFFFF"/>
                </a:highlight>
                <a:latin typeface="Arial"/>
                <a:cs typeface="Arial"/>
              </a:rPr>
              <a:t>a </a:t>
            </a:r>
            <a:r>
              <a:rPr lang="en-GB" sz="1600" dirty="0">
                <a:solidFill>
                  <a:srgbClr val="000000"/>
                </a:solidFill>
                <a:highlight>
                  <a:srgbClr val="FFFFFF"/>
                </a:highlight>
                <a:latin typeface="Arial"/>
                <a:cs typeface="Arial"/>
              </a:rPr>
              <a:t>regular basis </a:t>
            </a:r>
            <a:r>
              <a:rPr lang="en-GB" sz="1600" b="0" i="0" dirty="0">
                <a:solidFill>
                  <a:srgbClr val="000000"/>
                </a:solidFill>
                <a:effectLst/>
                <a:highlight>
                  <a:srgbClr val="FFFFFF"/>
                </a:highlight>
                <a:latin typeface="Arial"/>
                <a:cs typeface="Arial"/>
              </a:rPr>
              <a:t>and</a:t>
            </a:r>
            <a:r>
              <a:rPr lang="en-GB" sz="1600" dirty="0">
                <a:solidFill>
                  <a:srgbClr val="000000"/>
                </a:solidFill>
                <a:highlight>
                  <a:srgbClr val="FFFFFF"/>
                </a:highlight>
                <a:latin typeface="Arial"/>
                <a:cs typeface="Arial"/>
              </a:rPr>
              <a:t> additional shifts</a:t>
            </a:r>
            <a:r>
              <a:rPr lang="en-GB" sz="1600" b="0" i="0" dirty="0">
                <a:solidFill>
                  <a:srgbClr val="000000"/>
                </a:solidFill>
                <a:effectLst/>
                <a:highlight>
                  <a:srgbClr val="FFFFFF"/>
                </a:highlight>
                <a:latin typeface="Arial"/>
                <a:cs typeface="Arial"/>
              </a:rPr>
              <a:t> depending on the events</a:t>
            </a:r>
            <a:r>
              <a:rPr lang="en-GB" sz="1600" dirty="0">
                <a:solidFill>
                  <a:srgbClr val="000000"/>
                </a:solidFill>
                <a:highlight>
                  <a:srgbClr val="FFFFFF"/>
                </a:highlight>
                <a:latin typeface="Arial"/>
                <a:cs typeface="Arial"/>
              </a:rPr>
              <a:t> schedule (approximately additional 3-5h a week). You will work mornings</a:t>
            </a:r>
            <a:r>
              <a:rPr lang="en-GB" sz="1600" b="0" i="0" dirty="0">
                <a:solidFill>
                  <a:srgbClr val="000000"/>
                </a:solidFill>
                <a:effectLst/>
                <a:highlight>
                  <a:srgbClr val="FFFFFF"/>
                </a:highlight>
                <a:latin typeface="Arial"/>
                <a:cs typeface="Arial"/>
              </a:rPr>
              <a:t>, </a:t>
            </a:r>
            <a:r>
              <a:rPr lang="en-GB" sz="1600" dirty="0">
                <a:solidFill>
                  <a:srgbClr val="000000"/>
                </a:solidFill>
                <a:highlight>
                  <a:srgbClr val="FFFFFF"/>
                </a:highlight>
                <a:latin typeface="Arial"/>
                <a:cs typeface="Arial"/>
              </a:rPr>
              <a:t>flexible as long as the museum </a:t>
            </a:r>
            <a:r>
              <a:rPr lang="en-GB" sz="1600" i="0" dirty="0">
                <a:solidFill>
                  <a:srgbClr val="000000"/>
                </a:solidFill>
                <a:effectLst/>
                <a:highlight>
                  <a:srgbClr val="FFFFFF"/>
                </a:highlight>
                <a:latin typeface="Arial"/>
                <a:cs typeface="Arial"/>
              </a:rPr>
              <a:t>is </a:t>
            </a:r>
            <a:r>
              <a:rPr lang="en-GB" sz="1600" dirty="0">
                <a:solidFill>
                  <a:srgbClr val="000000"/>
                </a:solidFill>
                <a:highlight>
                  <a:srgbClr val="FFFFFF"/>
                </a:highlight>
                <a:latin typeface="Arial"/>
                <a:cs typeface="Arial"/>
              </a:rPr>
              <a:t>cleaned by 10am </a:t>
            </a:r>
            <a:r>
              <a:rPr lang="en-GB" sz="1600" i="0" dirty="0">
                <a:solidFill>
                  <a:srgbClr val="000000"/>
                </a:solidFill>
                <a:effectLst/>
                <a:highlight>
                  <a:srgbClr val="FFFFFF"/>
                </a:highlight>
                <a:latin typeface="Arial"/>
                <a:cs typeface="Arial"/>
              </a:rPr>
              <a:t>over </a:t>
            </a:r>
            <a:r>
              <a:rPr lang="en-GB" sz="1600" dirty="0">
                <a:solidFill>
                  <a:srgbClr val="000000"/>
                </a:solidFill>
                <a:highlight>
                  <a:srgbClr val="FFFFFF"/>
                </a:highlight>
                <a:latin typeface="Arial"/>
                <a:cs typeface="Arial"/>
              </a:rPr>
              <a:t>3 days – Monday</a:t>
            </a:r>
            <a:r>
              <a:rPr lang="en-GB" sz="1600" i="0" dirty="0">
                <a:solidFill>
                  <a:srgbClr val="000000"/>
                </a:solidFill>
                <a:effectLst/>
                <a:highlight>
                  <a:srgbClr val="FFFFFF"/>
                </a:highlight>
                <a:latin typeface="Arial"/>
                <a:cs typeface="Arial"/>
              </a:rPr>
              <a:t>,</a:t>
            </a:r>
            <a:r>
              <a:rPr lang="en-GB" sz="1600" dirty="0">
                <a:solidFill>
                  <a:srgbClr val="000000"/>
                </a:solidFill>
                <a:highlight>
                  <a:srgbClr val="FFFFFF"/>
                </a:highlight>
                <a:latin typeface="Arial"/>
                <a:cs typeface="Arial"/>
              </a:rPr>
              <a:t> Friday </a:t>
            </a:r>
            <a:r>
              <a:rPr lang="en-GB" sz="1600" i="0" dirty="0">
                <a:solidFill>
                  <a:srgbClr val="000000"/>
                </a:solidFill>
                <a:effectLst/>
                <a:highlight>
                  <a:srgbClr val="FFFFFF"/>
                </a:highlight>
                <a:latin typeface="Arial"/>
                <a:cs typeface="Arial"/>
              </a:rPr>
              <a:t>and</a:t>
            </a:r>
            <a:r>
              <a:rPr lang="en-GB" sz="1600" dirty="0">
                <a:solidFill>
                  <a:srgbClr val="000000"/>
                </a:solidFill>
                <a:highlight>
                  <a:srgbClr val="FFFFFF"/>
                </a:highlight>
                <a:latin typeface="Arial"/>
                <a:cs typeface="Arial"/>
              </a:rPr>
              <a:t> either</a:t>
            </a:r>
            <a:r>
              <a:rPr lang="en-GB" sz="1600" i="0" dirty="0">
                <a:solidFill>
                  <a:srgbClr val="000000"/>
                </a:solidFill>
                <a:effectLst/>
                <a:highlight>
                  <a:srgbClr val="FFFFFF"/>
                </a:highlight>
                <a:latin typeface="Arial"/>
                <a:cs typeface="Arial"/>
              </a:rPr>
              <a:t> Saturday </a:t>
            </a:r>
            <a:r>
              <a:rPr lang="en-GB" sz="1600" dirty="0">
                <a:solidFill>
                  <a:srgbClr val="000000"/>
                </a:solidFill>
                <a:highlight>
                  <a:srgbClr val="FFFFFF"/>
                </a:highlight>
                <a:latin typeface="Arial"/>
                <a:cs typeface="Arial"/>
              </a:rPr>
              <a:t>or Sunday</a:t>
            </a:r>
            <a:r>
              <a:rPr lang="en-GB" sz="1600" i="0" dirty="0">
                <a:solidFill>
                  <a:srgbClr val="000000"/>
                </a:solidFill>
                <a:effectLst/>
                <a:highlight>
                  <a:srgbClr val="FFFFFF"/>
                </a:highlight>
                <a:latin typeface="Arial"/>
                <a:cs typeface="Arial"/>
              </a:rPr>
              <a:t>.</a:t>
            </a:r>
            <a:r>
              <a:rPr lang="en-GB" sz="1600" b="0" i="0" dirty="0">
                <a:solidFill>
                  <a:srgbClr val="000000"/>
                </a:solidFill>
                <a:effectLst/>
                <a:highlight>
                  <a:srgbClr val="FFFFFF"/>
                </a:highlight>
                <a:latin typeface="Arial"/>
                <a:cs typeface="Arial"/>
              </a:rPr>
              <a:t> </a:t>
            </a:r>
            <a:endParaRPr lang="en-GB" sz="1600" dirty="0">
              <a:solidFill>
                <a:srgbClr val="000000"/>
              </a:solidFill>
              <a:highlight>
                <a:srgbClr val="FFFFFF"/>
              </a:highlight>
              <a:latin typeface="Arial"/>
              <a:cs typeface="Arial"/>
            </a:endParaRPr>
          </a:p>
          <a:p>
            <a:pPr marL="0" indent="0" algn="just">
              <a:buNone/>
            </a:pPr>
            <a:endParaRPr lang="en-GB" sz="1900" b="0" i="0" dirty="0">
              <a:solidFill>
                <a:srgbClr val="000000"/>
              </a:solidFill>
              <a:effectLst/>
              <a:ea typeface="Calibri"/>
              <a:cs typeface="Arial" panose="020B0604020202020204" pitchFamily="34" charset="0"/>
            </a:endParaRPr>
          </a:p>
          <a:p>
            <a:pPr marL="0" indent="0" fontAlgn="base">
              <a:buNone/>
            </a:pPr>
            <a:endParaRPr lang="en-GB" sz="1400" dirty="0"/>
          </a:p>
          <a:p>
            <a:pPr fontAlgn="base"/>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6</a:t>
            </a:fld>
            <a:endParaRPr lang="en-GB"/>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668509" y="2468230"/>
            <a:ext cx="4089854" cy="272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0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Responsibilities</a:t>
            </a:r>
          </a:p>
        </p:txBody>
      </p:sp>
      <p:sp>
        <p:nvSpPr>
          <p:cNvPr id="3" name="Content Placeholder 2"/>
          <p:cNvSpPr>
            <a:spLocks noGrp="1"/>
          </p:cNvSpPr>
          <p:nvPr>
            <p:ph idx="1"/>
          </p:nvPr>
        </p:nvSpPr>
        <p:spPr>
          <a:xfrm>
            <a:off x="149789" y="1407716"/>
            <a:ext cx="9032312" cy="5450284"/>
          </a:xfrm>
        </p:spPr>
        <p:txBody>
          <a:bodyPr>
            <a:noAutofit/>
          </a:bodyPr>
          <a:lstStyle/>
          <a:p>
            <a:pPr algn="just" rtl="0" fontAlgn="base">
              <a:buFont typeface="Arial" panose="020B0604020202020204" pitchFamily="34" charset="0"/>
              <a:buChar char="•"/>
            </a:pPr>
            <a:r>
              <a:rPr lang="en-GB" sz="1800" b="0" i="0" dirty="0">
                <a:solidFill>
                  <a:srgbClr val="000000"/>
                </a:solidFill>
                <a:effectLst/>
              </a:rPr>
              <a:t>Perform general cleaning duties, including dusting, vacuuming, mopping, and sanitising surfaces </a:t>
            </a:r>
          </a:p>
          <a:p>
            <a:pPr algn="l" rtl="0" fontAlgn="base">
              <a:buFont typeface="Arial" panose="020B0604020202020204" pitchFamily="34" charset="0"/>
              <a:buChar char="•"/>
            </a:pPr>
            <a:r>
              <a:rPr lang="en-GB" sz="1800" b="0" i="0" dirty="0">
                <a:solidFill>
                  <a:srgbClr val="000000"/>
                </a:solidFill>
                <a:effectLst/>
              </a:rPr>
              <a:t>Clean and maintain restrooms, ensuring they are stocked with necessary supplies. </a:t>
            </a:r>
          </a:p>
          <a:p>
            <a:pPr algn="l" rtl="0" fontAlgn="base">
              <a:buFont typeface="Arial" panose="020B0604020202020204" pitchFamily="34" charset="0"/>
              <a:buChar char="•"/>
            </a:pPr>
            <a:r>
              <a:rPr lang="en-GB" sz="1800" b="0" i="0" dirty="0">
                <a:solidFill>
                  <a:srgbClr val="000000"/>
                </a:solidFill>
                <a:effectLst/>
              </a:rPr>
              <a:t>Empty bins and dispose of waste appropriately, and reporting any missed collections in a timely fashion  </a:t>
            </a:r>
          </a:p>
          <a:p>
            <a:pPr algn="l" rtl="0" fontAlgn="base">
              <a:buFont typeface="Arial" panose="020B0604020202020204" pitchFamily="34" charset="0"/>
              <a:buChar char="•"/>
            </a:pPr>
            <a:r>
              <a:rPr lang="en-GB" sz="1800" b="0" i="0" dirty="0">
                <a:solidFill>
                  <a:srgbClr val="000000"/>
                </a:solidFill>
                <a:effectLst/>
              </a:rPr>
              <a:t>Maintain cleanliness in communal areas such as kitchens, break rooms, and meeting rooms, including washing up of mugs </a:t>
            </a:r>
          </a:p>
          <a:p>
            <a:pPr algn="l" rtl="0" fontAlgn="base">
              <a:buFont typeface="Arial" panose="020B0604020202020204" pitchFamily="34" charset="0"/>
              <a:buChar char="•"/>
            </a:pPr>
            <a:r>
              <a:rPr lang="en-GB" sz="1800" b="0" i="0" dirty="0">
                <a:solidFill>
                  <a:srgbClr val="000000"/>
                </a:solidFill>
                <a:effectLst/>
              </a:rPr>
              <a:t>Attend monthly Maintenance Walkarounds </a:t>
            </a:r>
          </a:p>
          <a:p>
            <a:pPr algn="l" rtl="0" fontAlgn="base">
              <a:buFont typeface="Arial" panose="020B0604020202020204" pitchFamily="34" charset="0"/>
              <a:buChar char="•"/>
            </a:pPr>
            <a:r>
              <a:rPr lang="en-GB" sz="1800" b="0" i="0" dirty="0">
                <a:solidFill>
                  <a:srgbClr val="000000"/>
                </a:solidFill>
                <a:effectLst/>
              </a:rPr>
              <a:t>Outside of monthly maintenance walkarounds, Log maintenance issues using the Museum's agreed reporting process.  </a:t>
            </a:r>
          </a:p>
          <a:p>
            <a:pPr algn="l" rtl="0" fontAlgn="base">
              <a:buFont typeface="Arial" panose="020B0604020202020204" pitchFamily="34" charset="0"/>
              <a:buChar char="•"/>
            </a:pPr>
            <a:r>
              <a:rPr lang="en-GB" sz="1800" b="0" i="0" dirty="0">
                <a:solidFill>
                  <a:srgbClr val="000000"/>
                </a:solidFill>
                <a:effectLst/>
              </a:rPr>
              <a:t>Follow established cleaning protocols and adhere to health and safety regulations. </a:t>
            </a:r>
          </a:p>
          <a:p>
            <a:pPr algn="l" rtl="0" fontAlgn="base">
              <a:buFont typeface="Arial" panose="020B0604020202020204" pitchFamily="34" charset="0"/>
              <a:buChar char="•"/>
            </a:pPr>
            <a:r>
              <a:rPr lang="en-GB" sz="1800" b="0" i="0" dirty="0">
                <a:solidFill>
                  <a:srgbClr val="000000"/>
                </a:solidFill>
                <a:effectLst/>
              </a:rPr>
              <a:t>Work independently or as part of a team to complete cleaning tasks efficiently. </a:t>
            </a:r>
          </a:p>
          <a:p>
            <a:pPr marL="0" indent="0" algn="just">
              <a:lnSpc>
                <a:spcPct val="107000"/>
              </a:lnSpc>
              <a:spcAft>
                <a:spcPts val="800"/>
              </a:spcAft>
              <a:buNone/>
            </a:pPr>
            <a:r>
              <a:rPr lang="en-GB" sz="1400" dirty="0">
                <a:effectLst/>
                <a:ea typeface="Calibri" panose="020F0502020204030204" pitchFamily="34" charset="0"/>
                <a:cs typeface="Arial" panose="020B0604020202020204" pitchFamily="34" charset="0"/>
              </a:rPr>
              <a:t> </a:t>
            </a: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7</a:t>
            </a:fld>
            <a:endParaRPr lang="en-GB" dirty="0"/>
          </a:p>
        </p:txBody>
      </p:sp>
    </p:spTree>
    <p:extLst>
      <p:ext uri="{BB962C8B-B14F-4D97-AF65-F5344CB8AC3E}">
        <p14:creationId xmlns:p14="http://schemas.microsoft.com/office/powerpoint/2010/main" val="285758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Responsibilities – </a:t>
            </a:r>
            <a:r>
              <a:rPr lang="en-GB" dirty="0" err="1"/>
              <a:t>Cont</a:t>
            </a:r>
            <a:r>
              <a:rPr lang="en-GB" dirty="0"/>
              <a:t> </a:t>
            </a:r>
          </a:p>
        </p:txBody>
      </p:sp>
      <p:sp>
        <p:nvSpPr>
          <p:cNvPr id="3" name="Content Placeholder 2"/>
          <p:cNvSpPr>
            <a:spLocks noGrp="1"/>
          </p:cNvSpPr>
          <p:nvPr>
            <p:ph idx="1"/>
          </p:nvPr>
        </p:nvSpPr>
        <p:spPr>
          <a:xfrm>
            <a:off x="149789" y="1407716"/>
            <a:ext cx="9032312" cy="5450284"/>
          </a:xfrm>
        </p:spPr>
        <p:txBody>
          <a:bodyPr>
            <a:noAutofit/>
          </a:bodyPr>
          <a:lstStyle/>
          <a:p>
            <a:pPr algn="l" rtl="0" fontAlgn="base">
              <a:buFont typeface="Arial" panose="020B0604020202020204" pitchFamily="34" charset="0"/>
              <a:buChar char="•"/>
            </a:pPr>
            <a:r>
              <a:rPr lang="en-GB" sz="1800" b="0" i="0" dirty="0">
                <a:solidFill>
                  <a:srgbClr val="000000"/>
                </a:solidFill>
                <a:effectLst/>
              </a:rPr>
              <a:t>Monitoring cleaning supplies, taking responsibility for ordering and restocking where appropriate, Report low stocks of toilet roll, hand towels, cleaning products and any other items to the Event Producer in a timely fashion </a:t>
            </a:r>
          </a:p>
          <a:p>
            <a:pPr algn="l" rtl="0" fontAlgn="base">
              <a:buFont typeface="Arial" panose="020B0604020202020204" pitchFamily="34" charset="0"/>
              <a:buChar char="•"/>
            </a:pPr>
            <a:r>
              <a:rPr lang="en-GB" sz="1800" b="0" i="0" dirty="0">
                <a:solidFill>
                  <a:srgbClr val="000000"/>
                </a:solidFill>
                <a:effectLst/>
              </a:rPr>
              <a:t>Take care with the outside of the building, removing any litter </a:t>
            </a:r>
          </a:p>
          <a:p>
            <a:pPr algn="l" rtl="0" fontAlgn="base">
              <a:buFont typeface="Arial" panose="020B0604020202020204" pitchFamily="34" charset="0"/>
              <a:buChar char="•"/>
            </a:pPr>
            <a:r>
              <a:rPr lang="en-GB" sz="1800" b="0" i="0" dirty="0">
                <a:solidFill>
                  <a:srgbClr val="000000"/>
                </a:solidFill>
                <a:effectLst/>
              </a:rPr>
              <a:t>Taking care of cleaning the rooftop bar pre events if required </a:t>
            </a:r>
          </a:p>
          <a:p>
            <a:pPr algn="l" rtl="0" fontAlgn="base">
              <a:buFont typeface="Arial" panose="020B0604020202020204" pitchFamily="34" charset="0"/>
              <a:buChar char="•"/>
            </a:pPr>
            <a:r>
              <a:rPr lang="en-GB" sz="1800" b="0" i="0" dirty="0">
                <a:solidFill>
                  <a:srgbClr val="000000"/>
                </a:solidFill>
                <a:effectLst/>
              </a:rPr>
              <a:t>Use Xero to complete timesheets in a timely fashion </a:t>
            </a:r>
          </a:p>
          <a:p>
            <a:pPr algn="l" rtl="0" fontAlgn="base">
              <a:buFont typeface="Arial" panose="020B0604020202020204" pitchFamily="34" charset="0"/>
              <a:buChar char="•"/>
            </a:pPr>
            <a:r>
              <a:rPr lang="en-GB" sz="1800" b="0" i="0" dirty="0">
                <a:solidFill>
                  <a:srgbClr val="000000"/>
                </a:solidFill>
                <a:effectLst/>
              </a:rPr>
              <a:t>Use relevant apps, for example </a:t>
            </a:r>
            <a:r>
              <a:rPr lang="en-GB" sz="1800" b="0" i="0" dirty="0" err="1">
                <a:solidFill>
                  <a:srgbClr val="000000"/>
                </a:solidFill>
                <a:effectLst/>
              </a:rPr>
              <a:t>tapo</a:t>
            </a:r>
            <a:r>
              <a:rPr lang="en-GB" sz="1800" b="0" i="0" dirty="0">
                <a:solidFill>
                  <a:srgbClr val="000000"/>
                </a:solidFill>
                <a:effectLst/>
              </a:rPr>
              <a:t> for lights in the shaft </a:t>
            </a:r>
          </a:p>
          <a:p>
            <a:pPr algn="l" rtl="0" fontAlgn="base">
              <a:buFont typeface="Arial" panose="020B0604020202020204" pitchFamily="34" charset="0"/>
              <a:buChar char="•"/>
            </a:pPr>
            <a:r>
              <a:rPr lang="en-GB" sz="1800" b="0" i="0" dirty="0">
                <a:solidFill>
                  <a:srgbClr val="000000"/>
                </a:solidFill>
                <a:effectLst/>
              </a:rPr>
              <a:t>Take care of own personal health and safety, including using Solo protect personal safety device  </a:t>
            </a:r>
          </a:p>
          <a:p>
            <a:pPr algn="l" rtl="0" fontAlgn="base">
              <a:buFont typeface="Arial" panose="020B0604020202020204" pitchFamily="34" charset="0"/>
              <a:buChar char="•"/>
            </a:pPr>
            <a:r>
              <a:rPr lang="en-GB" sz="1800" b="0" i="0" dirty="0">
                <a:solidFill>
                  <a:srgbClr val="000000"/>
                </a:solidFill>
                <a:effectLst/>
              </a:rPr>
              <a:t>Attend a probation review and periodic supervision meetings as required </a:t>
            </a:r>
          </a:p>
          <a:p>
            <a:pPr algn="l" rtl="0" fontAlgn="base">
              <a:buFont typeface="Arial" panose="020B0604020202020204" pitchFamily="34" charset="0"/>
              <a:buChar char="•"/>
            </a:pPr>
            <a:r>
              <a:rPr lang="en-GB" sz="1800" b="0" i="0" dirty="0">
                <a:solidFill>
                  <a:srgbClr val="000000"/>
                </a:solidFill>
                <a:effectLst/>
              </a:rPr>
              <a:t>Duties may reasonably vary from time to time, provided they are broadly consistent with the nature and level of the role. </a:t>
            </a:r>
          </a:p>
          <a:p>
            <a:pPr algn="just" rtl="0" fontAlgn="base"/>
            <a:r>
              <a:rPr lang="en-GB" sz="1800" b="0" i="0" dirty="0">
                <a:solidFill>
                  <a:srgbClr val="000000"/>
                </a:solidFill>
                <a:effectLst/>
              </a:rPr>
              <a:t> </a:t>
            </a:r>
          </a:p>
          <a:p>
            <a:pPr marL="0" indent="0" algn="just">
              <a:lnSpc>
                <a:spcPct val="107000"/>
              </a:lnSpc>
              <a:spcAft>
                <a:spcPts val="800"/>
              </a:spcAft>
              <a:buNone/>
            </a:pPr>
            <a:endParaRPr lang="en-GB" sz="1400" dirty="0">
              <a:effectLst/>
              <a:ea typeface="Calibri" panose="020F0502020204030204" pitchFamily="34" charset="0"/>
              <a:cs typeface="Arial" panose="020B0604020202020204" pitchFamily="34" charset="0"/>
            </a:endParaRPr>
          </a:p>
          <a:p>
            <a:pPr marL="0" indent="0" algn="just">
              <a:lnSpc>
                <a:spcPct val="107000"/>
              </a:lnSpc>
              <a:spcAft>
                <a:spcPts val="800"/>
              </a:spcAft>
              <a:buNone/>
            </a:pP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8</a:t>
            </a:fld>
            <a:endParaRPr lang="en-GB" dirty="0"/>
          </a:p>
        </p:txBody>
      </p:sp>
    </p:spTree>
    <p:extLst>
      <p:ext uri="{BB962C8B-B14F-4D97-AF65-F5344CB8AC3E}">
        <p14:creationId xmlns:p14="http://schemas.microsoft.com/office/powerpoint/2010/main" val="261392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Skills &amp; Qualifications</a:t>
            </a:r>
          </a:p>
        </p:txBody>
      </p:sp>
      <p:sp>
        <p:nvSpPr>
          <p:cNvPr id="3" name="Content Placeholder 2"/>
          <p:cNvSpPr>
            <a:spLocks noGrp="1"/>
          </p:cNvSpPr>
          <p:nvPr>
            <p:ph idx="1"/>
          </p:nvPr>
        </p:nvSpPr>
        <p:spPr>
          <a:xfrm>
            <a:off x="323850" y="1516372"/>
            <a:ext cx="5840467" cy="4784727"/>
          </a:xfrm>
        </p:spPr>
        <p:txBody>
          <a:bodyPr>
            <a:noAutofit/>
          </a:bodyPr>
          <a:lstStyle/>
          <a:p>
            <a:pPr marL="0" indent="0" algn="l" rtl="0" fontAlgn="base">
              <a:buNone/>
            </a:pPr>
            <a:r>
              <a:rPr lang="en-GB" sz="1800" b="1" i="0" dirty="0">
                <a:solidFill>
                  <a:srgbClr val="000000"/>
                </a:solidFill>
                <a:effectLst/>
                <a:latin typeface="Arial" panose="020B0604020202020204" pitchFamily="34" charset="0"/>
              </a:rPr>
              <a:t>Essential: </a:t>
            </a:r>
          </a:p>
          <a:p>
            <a:pPr marL="0" indent="0" algn="l" rtl="0" fontAlgn="base">
              <a:buNone/>
            </a:pPr>
            <a:r>
              <a:rPr lang="en-GB" sz="1800" b="0" i="0" dirty="0">
                <a:solidFill>
                  <a:srgbClr val="000000"/>
                </a:solidFill>
                <a:effectLst/>
                <a:latin typeface="Arial" panose="020B0604020202020204" pitchFamily="34" charset="0"/>
              </a:rPr>
              <a:t>Strong attention to detail with the ability to identify areas that require cleaning or maintenance.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Excellent time management skills to ensure all tasks are completed within designated timeframes.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Good communication skills for reporting issues or collaborating with team members.</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Ability to work independently with minimal supervision while being reliable and trustworthy.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Knowledge of natural cleaning products and their safe usage is beneficial.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Confidence lone working and ability to take responsibility for personal health and safety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Evening and weekend availability  </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IT literate including ability to use apps to log timesheets, etc, or willingness to learn   </a:t>
            </a:r>
          </a:p>
          <a:p>
            <a:pPr marL="0" indent="0">
              <a:buNone/>
            </a:pP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9</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164317" y="1326287"/>
            <a:ext cx="3159125" cy="2102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49D08-FDCB-F491-CB6B-E7A24904E70F}"/>
              </a:ext>
            </a:extLst>
          </p:cNvPr>
          <p:cNvSpPr txBox="1"/>
          <p:nvPr/>
        </p:nvSpPr>
        <p:spPr>
          <a:xfrm>
            <a:off x="6385034" y="3752193"/>
            <a:ext cx="3197116" cy="2585323"/>
          </a:xfrm>
          <a:prstGeom prst="rect">
            <a:avLst/>
          </a:prstGeom>
          <a:noFill/>
        </p:spPr>
        <p:txBody>
          <a:bodyPr wrap="square" rtlCol="0">
            <a:spAutoFit/>
          </a:bodyPr>
          <a:lstStyle/>
          <a:p>
            <a:r>
              <a:rPr lang="en-GB" b="1" dirty="0"/>
              <a:t>Desirable:</a:t>
            </a:r>
          </a:p>
          <a:p>
            <a:pPr marL="285750" indent="-285750">
              <a:buFont typeface="Arial" panose="020B0604020202020204" pitchFamily="34" charset="0"/>
              <a:buChar char="•"/>
            </a:pPr>
            <a:r>
              <a:rPr lang="en-GB" sz="1800" b="0" i="0" dirty="0">
                <a:solidFill>
                  <a:srgbClr val="000000"/>
                </a:solidFill>
                <a:effectLst/>
                <a:latin typeface="Arial" panose="020B0604020202020204" pitchFamily="34" charset="0"/>
              </a:rPr>
              <a:t>Previous experience in a cleaning role is advantageous but not essential; training will be provided. </a:t>
            </a:r>
          </a:p>
          <a:p>
            <a:pPr marL="285750" indent="-285750">
              <a:buFont typeface="Arial" panose="020B0604020202020204" pitchFamily="34" charset="0"/>
              <a:buChar char="•"/>
            </a:pPr>
            <a:r>
              <a:rPr lang="en-GB" sz="1800" b="0" i="0" dirty="0">
                <a:solidFill>
                  <a:srgbClr val="000000"/>
                </a:solidFill>
                <a:effectLst/>
                <a:latin typeface="Arial" panose="020B0604020202020204" pitchFamily="34" charset="0"/>
              </a:rPr>
              <a:t>Access to a washing machine would be desirable </a:t>
            </a:r>
            <a:endParaRPr lang="en-GB" b="1" dirty="0"/>
          </a:p>
        </p:txBody>
      </p:sp>
    </p:spTree>
    <p:extLst>
      <p:ext uri="{BB962C8B-B14F-4D97-AF65-F5344CB8AC3E}">
        <p14:creationId xmlns:p14="http://schemas.microsoft.com/office/powerpoint/2010/main" val="1894453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89A41A23735449F955233CF2D3865" ma:contentTypeVersion="21" ma:contentTypeDescription="Create a new document." ma:contentTypeScope="" ma:versionID="15d3596e30c36f16add6267493b540d8">
  <xsd:schema xmlns:xsd="http://www.w3.org/2001/XMLSchema" xmlns:xs="http://www.w3.org/2001/XMLSchema" xmlns:p="http://schemas.microsoft.com/office/2006/metadata/properties" xmlns:ns2="fd489664-b89d-4a0f-b16d-55bf080da5e2" xmlns:ns3="00d8423d-3634-496f-a57e-49d1c54063ca" targetNamespace="http://schemas.microsoft.com/office/2006/metadata/properties" ma:root="true" ma:fieldsID="07c21729d43251198f9cbb3f5b2c15a8" ns2:_="" ns3:_="">
    <xsd:import namespace="fd489664-b89d-4a0f-b16d-55bf080da5e2"/>
    <xsd:import namespace="00d8423d-3634-496f-a57e-49d1c54063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ic"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89664-b89d-4a0f-b16d-55bf080da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e54a08-cdc4-4e38-8758-7449612087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Pic" ma:index="27" nillable="true" ma:displayName="Pic" ma:format="Thumbnail" ma:internalName="Pic">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d8423d-3634-496f-a57e-49d1c54063c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987b3e1-6ca5-418b-ae57-22c136edaebe}" ma:internalName="TaxCatchAll" ma:showField="CatchAllData" ma:web="00d8423d-3634-496f-a57e-49d1c54063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0d8423d-3634-496f-a57e-49d1c54063ca" xsi:nil="true"/>
    <Pic xmlns="fd489664-b89d-4a0f-b16d-55bf080da5e2" xsi:nil="true"/>
    <lcf76f155ced4ddcb4097134ff3c332f xmlns="fd489664-b89d-4a0f-b16d-55bf080da5e2">
      <Terms xmlns="http://schemas.microsoft.com/office/infopath/2007/PartnerControls"/>
    </lcf76f155ced4ddcb4097134ff3c332f>
    <Image xmlns="fd489664-b89d-4a0f-b16d-55bf080da5e2" xsi:nil="true"/>
  </documentManagement>
</p:properties>
</file>

<file path=customXml/itemProps1.xml><?xml version="1.0" encoding="utf-8"?>
<ds:datastoreItem xmlns:ds="http://schemas.openxmlformats.org/officeDocument/2006/customXml" ds:itemID="{99646746-A8B7-4549-89A9-76F7F3E28521}">
  <ds:schemaRefs>
    <ds:schemaRef ds:uri="http://schemas.microsoft.com/sharepoint/v3/contenttype/forms"/>
  </ds:schemaRefs>
</ds:datastoreItem>
</file>

<file path=customXml/itemProps2.xml><?xml version="1.0" encoding="utf-8"?>
<ds:datastoreItem xmlns:ds="http://schemas.openxmlformats.org/officeDocument/2006/customXml" ds:itemID="{E59A93B7-9714-4D9C-AC9D-E6CB40FC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89664-b89d-4a0f-b16d-55bf080da5e2"/>
    <ds:schemaRef ds:uri="00d8423d-3634-496f-a57e-49d1c5406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EEE5D-CACD-4BC5-BCA6-5D34BD83B415}">
  <ds:schemaRefs>
    <ds:schemaRef ds:uri="http://www.w3.org/XML/1998/namespace"/>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00d8423d-3634-496f-a57e-49d1c54063ca"/>
    <ds:schemaRef ds:uri="fd489664-b89d-4a0f-b16d-55bf080da5e2"/>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426</TotalTime>
  <Words>1170</Words>
  <Application>Microsoft Office PowerPoint</Application>
  <PresentationFormat>A4 Paper (210x297 mm)</PresentationFormat>
  <Paragraphs>106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Contents</vt:lpstr>
      <vt:lpstr>Welcome</vt:lpstr>
      <vt:lpstr>About the Museum</vt:lpstr>
      <vt:lpstr>About the Museum Museum Team</vt:lpstr>
      <vt:lpstr>About the role Practicalities</vt:lpstr>
      <vt:lpstr>About the role Responsibilities</vt:lpstr>
      <vt:lpstr>About the role Responsibilities – Cont </vt:lpstr>
      <vt:lpstr>About the role Skills &amp; Qualifications</vt:lpstr>
      <vt:lpstr>Benefits </vt:lpstr>
      <vt:lpstr>Application Process</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Brunel Museum Trustee</dc:title>
  <dc:creator>Davies, Richard</dc:creator>
  <cp:lastModifiedBy>Katherine  McAlpine</cp:lastModifiedBy>
  <cp:revision>74</cp:revision>
  <cp:lastPrinted>2024-09-05T13:18:58Z</cp:lastPrinted>
  <dcterms:created xsi:type="dcterms:W3CDTF">2023-06-22T15:20:19Z</dcterms:created>
  <dcterms:modified xsi:type="dcterms:W3CDTF">2026-06-11T11:19:49Z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0x010100C4C89A41A23735449F955233CF2D3865</vt:lpwstr>
  </property>
  <property fmtid="{D5CDD505-2E9C-101B-9397-08002B2CF9AE}" pid="3" name="MediaServiceImageTags">
    <vt:lpwstr/>
  </property>
</Properties>
</file>