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1"/>
  </p:notesMasterIdLst>
  <p:sldIdLst>
    <p:sldId id="272" r:id="rId5"/>
    <p:sldId id="266" r:id="rId6"/>
    <p:sldId id="257" r:id="rId7"/>
    <p:sldId id="258" r:id="rId8"/>
    <p:sldId id="269" r:id="rId9"/>
    <p:sldId id="259" r:id="rId10"/>
    <p:sldId id="264" r:id="rId11"/>
    <p:sldId id="280" r:id="rId12"/>
    <p:sldId id="274" r:id="rId13"/>
    <p:sldId id="281" r:id="rId14"/>
    <p:sldId id="276" r:id="rId15"/>
    <p:sldId id="277" r:id="rId16"/>
    <p:sldId id="279" r:id="rId17"/>
    <p:sldId id="265" r:id="rId18"/>
    <p:sldId id="275" r:id="rId19"/>
    <p:sldId id="260" r:id="rId20"/>
  </p:sldIdLst>
  <p:sldSz cx="9906000" cy="6858000" type="A4"/>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87897C-8BBD-4247-A7B7-562E638A220E}" v="4" dt="2026-10-20T16:29:41.2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7" d="100"/>
          <a:sy n="97" d="100"/>
        </p:scale>
        <p:origin x="792"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1" tIns="49537" rIns="99071" bIns="49537" rtlCol="0"/>
          <a:lstStyle>
            <a:lvl1pPr algn="l">
              <a:defRPr sz="1300"/>
            </a:lvl1pPr>
          </a:lstStyle>
          <a:p>
            <a:endParaRPr lang="en-GB"/>
          </a:p>
        </p:txBody>
      </p:sp>
      <p:sp>
        <p:nvSpPr>
          <p:cNvPr id="3" name="Date Placeholder 2"/>
          <p:cNvSpPr>
            <a:spLocks noGrp="1"/>
          </p:cNvSpPr>
          <p:nvPr>
            <p:ph type="dt" idx="1"/>
          </p:nvPr>
        </p:nvSpPr>
        <p:spPr>
          <a:xfrm>
            <a:off x="4023993" y="0"/>
            <a:ext cx="3078427" cy="513508"/>
          </a:xfrm>
          <a:prstGeom prst="rect">
            <a:avLst/>
          </a:prstGeom>
        </p:spPr>
        <p:txBody>
          <a:bodyPr vert="horz" lIns="99071" tIns="49537" rIns="99071" bIns="49537" rtlCol="0"/>
          <a:lstStyle>
            <a:lvl1pPr algn="r">
              <a:defRPr sz="1300"/>
            </a:lvl1pPr>
          </a:lstStyle>
          <a:p>
            <a:fld id="{081F3928-7FDB-42ED-862C-48BDBA1183C0}" type="datetimeFigureOut">
              <a:rPr lang="en-GB" smtClean="0"/>
              <a:t>30/10/2026</a:t>
            </a:fld>
            <a:endParaRPr lang="en-GB"/>
          </a:p>
        </p:txBody>
      </p:sp>
      <p:sp>
        <p:nvSpPr>
          <p:cNvPr id="4" name="Slide Image Placeholder 3"/>
          <p:cNvSpPr>
            <a:spLocks noGrp="1" noRot="1" noChangeAspect="1"/>
          </p:cNvSpPr>
          <p:nvPr>
            <p:ph type="sldImg" idx="2"/>
          </p:nvPr>
        </p:nvSpPr>
        <p:spPr>
          <a:xfrm>
            <a:off x="1057275" y="1279525"/>
            <a:ext cx="4989513" cy="3454400"/>
          </a:xfrm>
          <a:prstGeom prst="rect">
            <a:avLst/>
          </a:prstGeom>
          <a:noFill/>
          <a:ln w="12700">
            <a:solidFill>
              <a:prstClr val="black"/>
            </a:solidFill>
          </a:ln>
        </p:spPr>
        <p:txBody>
          <a:bodyPr vert="horz" lIns="99071" tIns="49537" rIns="99071" bIns="49537" rtlCol="0" anchor="ctr"/>
          <a:lstStyle/>
          <a:p>
            <a:endParaRPr lang="en-GB"/>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1" tIns="49537" rIns="99071" bIns="4953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8"/>
            <a:ext cx="3078427" cy="513507"/>
          </a:xfrm>
          <a:prstGeom prst="rect">
            <a:avLst/>
          </a:prstGeom>
        </p:spPr>
        <p:txBody>
          <a:bodyPr vert="horz" lIns="99071" tIns="49537" rIns="99071" bIns="49537" rtlCol="0" anchor="b"/>
          <a:lstStyle>
            <a:lvl1pPr algn="l">
              <a:defRPr sz="1300"/>
            </a:lvl1pPr>
          </a:lstStyle>
          <a:p>
            <a:endParaRPr lang="en-GB"/>
          </a:p>
        </p:txBody>
      </p:sp>
      <p:sp>
        <p:nvSpPr>
          <p:cNvPr id="7" name="Slide Number Placeholder 6"/>
          <p:cNvSpPr>
            <a:spLocks noGrp="1"/>
          </p:cNvSpPr>
          <p:nvPr>
            <p:ph type="sldNum" sz="quarter" idx="5"/>
          </p:nvPr>
        </p:nvSpPr>
        <p:spPr>
          <a:xfrm>
            <a:off x="4023993" y="9721108"/>
            <a:ext cx="3078427" cy="513507"/>
          </a:xfrm>
          <a:prstGeom prst="rect">
            <a:avLst/>
          </a:prstGeom>
        </p:spPr>
        <p:txBody>
          <a:bodyPr vert="horz" lIns="99071" tIns="49537" rIns="99071" bIns="49537" rtlCol="0" anchor="b"/>
          <a:lstStyle>
            <a:lvl1pPr algn="r">
              <a:defRPr sz="1300"/>
            </a:lvl1pPr>
          </a:lstStyle>
          <a:p>
            <a:fld id="{B2554340-81E3-4C72-A7A5-613114DF6544}" type="slidenum">
              <a:rPr lang="en-GB" smtClean="0"/>
              <a:t>‹#›</a:t>
            </a:fld>
            <a:endParaRPr lang="en-GB"/>
          </a:p>
        </p:txBody>
      </p:sp>
    </p:spTree>
    <p:extLst>
      <p:ext uri="{BB962C8B-B14F-4D97-AF65-F5344CB8AC3E}">
        <p14:creationId xmlns:p14="http://schemas.microsoft.com/office/powerpoint/2010/main" val="2332987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E0B1633-03D2-4EAA-90FF-9AEE3D69313A}" type="datetime1">
              <a:rPr lang="en-GB" smtClean="0"/>
              <a:t>30/10/2026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3666A2-F9B0-4E15-82C5-48EEE814A0AE}" type="slidenum">
              <a:rPr lang="en-GB" smtClean="0"/>
              <a:t>‹#›</a:t>
            </a:fld>
            <a:endParaRPr lang="en-GB"/>
          </a:p>
        </p:txBody>
      </p:sp>
    </p:spTree>
    <p:extLst>
      <p:ext uri="{BB962C8B-B14F-4D97-AF65-F5344CB8AC3E}">
        <p14:creationId xmlns:p14="http://schemas.microsoft.com/office/powerpoint/2010/main" val="1610023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4015E8-1831-47EA-9F5C-D7F4B2FA1185}" type="datetime1">
              <a:rPr lang="en-GB" smtClean="0"/>
              <a:t>30/10/2026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7529513" y="6356352"/>
            <a:ext cx="2228850" cy="365125"/>
          </a:xfrm>
        </p:spPr>
        <p:txBody>
          <a:bodyPr/>
          <a:lstStyle>
            <a:lvl1pPr>
              <a:defRPr sz="1400" b="1">
                <a:solidFill>
                  <a:srgbClr val="7030A0"/>
                </a:solidFill>
              </a:defRPr>
            </a:lvl1pPr>
          </a:lstStyle>
          <a:p>
            <a:fld id="{403666A2-F9B0-4E15-82C5-48EEE814A0AE}" type="slidenum">
              <a:rPr lang="en-GB" smtClean="0"/>
              <a:pPr/>
              <a:t>‹#›</a:t>
            </a:fld>
            <a:endParaRPr lang="en-GB" dirty="0"/>
          </a:p>
        </p:txBody>
      </p:sp>
    </p:spTree>
    <p:extLst>
      <p:ext uri="{BB962C8B-B14F-4D97-AF65-F5344CB8AC3E}">
        <p14:creationId xmlns:p14="http://schemas.microsoft.com/office/powerpoint/2010/main" val="811636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11F8612-336A-4AD2-B702-6C5BFBF3F2E0}" type="datetime1">
              <a:rPr lang="en-GB" smtClean="0"/>
              <a:t>30/10/2026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3666A2-F9B0-4E15-82C5-48EEE814A0AE}" type="slidenum">
              <a:rPr lang="en-GB" smtClean="0"/>
              <a:t>‹#›</a:t>
            </a:fld>
            <a:endParaRPr lang="en-GB"/>
          </a:p>
        </p:txBody>
      </p:sp>
    </p:spTree>
    <p:extLst>
      <p:ext uri="{BB962C8B-B14F-4D97-AF65-F5344CB8AC3E}">
        <p14:creationId xmlns:p14="http://schemas.microsoft.com/office/powerpoint/2010/main" val="3044157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D98EE2-D141-4974-AE23-8F96A62F8680}" type="datetime1">
              <a:rPr lang="en-GB" smtClean="0"/>
              <a:t>30/10/2026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3666A2-F9B0-4E15-82C5-48EEE814A0AE}" type="slidenum">
              <a:rPr lang="en-GB" smtClean="0"/>
              <a:t>‹#›</a:t>
            </a:fld>
            <a:endParaRPr lang="en-GB"/>
          </a:p>
        </p:txBody>
      </p:sp>
    </p:spTree>
    <p:extLst>
      <p:ext uri="{BB962C8B-B14F-4D97-AF65-F5344CB8AC3E}">
        <p14:creationId xmlns:p14="http://schemas.microsoft.com/office/powerpoint/2010/main" val="268986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ADB7CC7-F793-4107-8DF8-6573A64A8901}" type="datetime1">
              <a:rPr lang="en-GB" smtClean="0"/>
              <a:t>30/10/2026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03666A2-F9B0-4E15-82C5-48EEE814A0AE}" type="slidenum">
              <a:rPr lang="en-GB" smtClean="0"/>
              <a:t>‹#›</a:t>
            </a:fld>
            <a:endParaRPr lang="en-GB"/>
          </a:p>
        </p:txBody>
      </p:sp>
    </p:spTree>
    <p:extLst>
      <p:ext uri="{BB962C8B-B14F-4D97-AF65-F5344CB8AC3E}">
        <p14:creationId xmlns:p14="http://schemas.microsoft.com/office/powerpoint/2010/main" val="2337018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2167CDE-928F-42C8-9960-D162B6D4F4E4}" type="datetime1">
              <a:rPr lang="en-GB" smtClean="0"/>
              <a:t>30/10/2026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03666A2-F9B0-4E15-82C5-48EEE814A0AE}" type="slidenum">
              <a:rPr lang="en-GB" smtClean="0"/>
              <a:t>‹#›</a:t>
            </a:fld>
            <a:endParaRPr lang="en-GB"/>
          </a:p>
        </p:txBody>
      </p:sp>
    </p:spTree>
    <p:extLst>
      <p:ext uri="{BB962C8B-B14F-4D97-AF65-F5344CB8AC3E}">
        <p14:creationId xmlns:p14="http://schemas.microsoft.com/office/powerpoint/2010/main" val="884872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692667-655C-4F21-9BF0-2D13165B922D}" type="datetime1">
              <a:rPr lang="en-GB" smtClean="0"/>
              <a:t>30/10/2026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03666A2-F9B0-4E15-82C5-48EEE814A0AE}" type="slidenum">
              <a:rPr lang="en-GB" smtClean="0"/>
              <a:t>‹#›</a:t>
            </a:fld>
            <a:endParaRPr lang="en-GB"/>
          </a:p>
        </p:txBody>
      </p:sp>
    </p:spTree>
    <p:extLst>
      <p:ext uri="{BB962C8B-B14F-4D97-AF65-F5344CB8AC3E}">
        <p14:creationId xmlns:p14="http://schemas.microsoft.com/office/powerpoint/2010/main" val="1333005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6D28883-C7A5-4A5F-A65D-12E9CB5D4C43}" type="datetime1">
              <a:rPr lang="en-GB" smtClean="0"/>
              <a:t>30/10/2026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3666A2-F9B0-4E15-82C5-48EEE814A0AE}" type="slidenum">
              <a:rPr lang="en-GB" smtClean="0"/>
              <a:t>‹#›</a:t>
            </a:fld>
            <a:endParaRPr lang="en-GB"/>
          </a:p>
        </p:txBody>
      </p:sp>
    </p:spTree>
    <p:extLst>
      <p:ext uri="{BB962C8B-B14F-4D97-AF65-F5344CB8AC3E}">
        <p14:creationId xmlns:p14="http://schemas.microsoft.com/office/powerpoint/2010/main" val="4256014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B3C6392-96BE-412C-A12C-68CB8F0A61C4}" type="datetime1">
              <a:rPr lang="en-GB" smtClean="0"/>
              <a:t>30/10/2026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3666A2-F9B0-4E15-82C5-48EEE814A0AE}" type="slidenum">
              <a:rPr lang="en-GB" smtClean="0"/>
              <a:t>‹#›</a:t>
            </a:fld>
            <a:endParaRPr lang="en-GB"/>
          </a:p>
        </p:txBody>
      </p:sp>
    </p:spTree>
    <p:extLst>
      <p:ext uri="{BB962C8B-B14F-4D97-AF65-F5344CB8AC3E}">
        <p14:creationId xmlns:p14="http://schemas.microsoft.com/office/powerpoint/2010/main" val="4135461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828C89-B836-4861-84F2-523172364280}" type="datetime1">
              <a:rPr lang="en-GB" smtClean="0"/>
              <a:t>30/10/2026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3666A2-F9B0-4E15-82C5-48EEE814A0AE}" type="slidenum">
              <a:rPr lang="en-GB" smtClean="0"/>
              <a:t>‹#›</a:t>
            </a:fld>
            <a:endParaRPr lang="en-GB"/>
          </a:p>
        </p:txBody>
      </p:sp>
    </p:spTree>
    <p:extLst>
      <p:ext uri="{BB962C8B-B14F-4D97-AF65-F5344CB8AC3E}">
        <p14:creationId xmlns:p14="http://schemas.microsoft.com/office/powerpoint/2010/main" val="265225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4A4260-A125-4C08-B60A-CA3C8C326124}" type="datetime1">
              <a:rPr lang="en-GB" smtClean="0"/>
              <a:t>30/10/2026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3666A2-F9B0-4E15-82C5-48EEE814A0AE}" type="slidenum">
              <a:rPr lang="en-GB" smtClean="0"/>
              <a:t>‹#›</a:t>
            </a:fld>
            <a:endParaRPr lang="en-GB"/>
          </a:p>
        </p:txBody>
      </p:sp>
    </p:spTree>
    <p:extLst>
      <p:ext uri="{BB962C8B-B14F-4D97-AF65-F5344CB8AC3E}">
        <p14:creationId xmlns:p14="http://schemas.microsoft.com/office/powerpoint/2010/main" val="1191369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9788" y="82153"/>
            <a:ext cx="8543925"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49788" y="1733550"/>
            <a:ext cx="9598525" cy="444341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E67FD5-1599-414A-9EA7-BB202D75C552}" type="datetime1">
              <a:rPr lang="en-GB" smtClean="0"/>
              <a:t>30/10/2026</a:t>
            </a:fld>
            <a:endParaRPr lang="en-GB"/>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3666A2-F9B0-4E15-82C5-48EEE814A0AE}" type="slidenum">
              <a:rPr lang="en-GB" smtClean="0"/>
              <a:t>‹#›</a:t>
            </a:fld>
            <a:endParaRPr lang="en-GB"/>
          </a:p>
        </p:txBody>
      </p:sp>
      <p:pic>
        <p:nvPicPr>
          <p:cNvPr id="7" name="Picture 14" descr="Children activity with the Brunel Museum Free Summer Play Scheme 2017"/>
          <p:cNvPicPr>
            <a:picLocks noChangeAspect="1" noChangeArrowheads="1"/>
          </p:cNvPicPr>
          <p:nvPr userDrawn="1"/>
        </p:nvPicPr>
        <p:blipFill>
          <a:blip r:embed="rId13" cstate="print">
            <a:extLst>
              <a:ext uri="{28A0092B-C50C-407E-A947-70E740481C1C}">
                <a14:useLocalDpi xmlns:a14="http://schemas.microsoft.com/office/drawing/2010/main"/>
              </a:ext>
            </a:extLst>
          </a:blip>
          <a:srcRect/>
          <a:stretch>
            <a:fillRect/>
          </a:stretch>
        </p:blipFill>
        <p:spPr bwMode="auto">
          <a:xfrm>
            <a:off x="7639113" y="340947"/>
            <a:ext cx="2109200" cy="770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83194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thebrunelmuseum.com/about/"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mailto:katherine.mcalpine@thebrunelmuseum.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2" descr="Brunel Museum Roof Garden"/>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87086" y="0"/>
            <a:ext cx="9993085" cy="6858000"/>
          </a:xfrm>
          <a:prstGeom prst="rect">
            <a:avLst/>
          </a:prstGeom>
          <a:noFill/>
          <a:effectLst>
            <a:outerShdw blurRad="50800" dist="50800" dir="5400000" algn="ctr" rotWithShape="0">
              <a:srgbClr val="000000"/>
            </a:outerShdw>
          </a:effectLst>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154274" y="246744"/>
            <a:ext cx="8507587" cy="148262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GB" dirty="0">
                <a:solidFill>
                  <a:schemeClr val="bg1"/>
                </a:solidFill>
                <a:latin typeface="Arial" panose="020B0604020202020204" pitchFamily="34" charset="0"/>
                <a:cs typeface="Arial" panose="020B0604020202020204" pitchFamily="34" charset="0"/>
              </a:rPr>
              <a:t>Brunel Museum </a:t>
            </a:r>
            <a:br>
              <a:rPr lang="en-GB" dirty="0">
                <a:solidFill>
                  <a:schemeClr val="bg1"/>
                </a:solidFill>
                <a:latin typeface="Arial" panose="020B0604020202020204" pitchFamily="34" charset="0"/>
                <a:cs typeface="Arial" panose="020B0604020202020204" pitchFamily="34" charset="0"/>
              </a:rPr>
            </a:br>
            <a:r>
              <a:rPr lang="en-GB" dirty="0">
                <a:solidFill>
                  <a:schemeClr val="bg1"/>
                </a:solidFill>
                <a:latin typeface="Arial" panose="020B0604020202020204" pitchFamily="34" charset="0"/>
                <a:cs typeface="Arial" panose="020B0604020202020204" pitchFamily="34" charset="0"/>
              </a:rPr>
              <a:t>General Manager</a:t>
            </a:r>
          </a:p>
        </p:txBody>
      </p:sp>
      <p:sp>
        <p:nvSpPr>
          <p:cNvPr id="7" name="Subtitle 2"/>
          <p:cNvSpPr txBox="1">
            <a:spLocks/>
          </p:cNvSpPr>
          <p:nvPr/>
        </p:nvSpPr>
        <p:spPr>
          <a:xfrm>
            <a:off x="7761120" y="175022"/>
            <a:ext cx="2059154" cy="510778"/>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38" b="1" dirty="0">
                <a:solidFill>
                  <a:schemeClr val="bg1"/>
                </a:solidFill>
                <a:latin typeface="Arial" panose="020B0604020202020204" pitchFamily="34" charset="0"/>
                <a:cs typeface="Arial" panose="020B0604020202020204" pitchFamily="34" charset="0"/>
              </a:rPr>
              <a:t>October 2026</a:t>
            </a:r>
          </a:p>
        </p:txBody>
      </p:sp>
    </p:spTree>
    <p:extLst>
      <p:ext uri="{BB962C8B-B14F-4D97-AF65-F5344CB8AC3E}">
        <p14:creationId xmlns:p14="http://schemas.microsoft.com/office/powerpoint/2010/main" val="128742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Contents</a:t>
            </a:r>
          </a:p>
        </p:txBody>
      </p:sp>
      <p:sp>
        <p:nvSpPr>
          <p:cNvPr id="3" name="Content Placeholder 2"/>
          <p:cNvSpPr>
            <a:spLocks noGrp="1"/>
          </p:cNvSpPr>
          <p:nvPr>
            <p:ph idx="1"/>
          </p:nvPr>
        </p:nvSpPr>
        <p:spPr>
          <a:xfrm>
            <a:off x="624840" y="2243534"/>
            <a:ext cx="5304125" cy="2696499"/>
          </a:xfrm>
        </p:spPr>
        <p:txBody>
          <a:bodyPr/>
          <a:lstStyle/>
          <a:p>
            <a:pPr marL="0" indent="0">
              <a:buNone/>
            </a:pPr>
            <a:r>
              <a:rPr lang="en-GB" dirty="0"/>
              <a:t>Welcome 		 		</a:t>
            </a:r>
            <a:r>
              <a:rPr lang="en-GB" dirty="0">
                <a:solidFill>
                  <a:srgbClr val="7030A0"/>
                </a:solidFill>
              </a:rPr>
              <a:t>3</a:t>
            </a:r>
          </a:p>
          <a:p>
            <a:pPr marL="0" indent="0">
              <a:buNone/>
            </a:pPr>
            <a:r>
              <a:rPr lang="en-GB" dirty="0"/>
              <a:t>About the Museum		</a:t>
            </a:r>
            <a:r>
              <a:rPr lang="en-GB" dirty="0">
                <a:solidFill>
                  <a:srgbClr val="7030A0"/>
                </a:solidFill>
              </a:rPr>
              <a:t>4</a:t>
            </a:r>
          </a:p>
          <a:p>
            <a:pPr marL="0" indent="0">
              <a:buNone/>
            </a:pPr>
            <a:r>
              <a:rPr lang="en-GB" dirty="0"/>
              <a:t>About the Role			</a:t>
            </a:r>
            <a:r>
              <a:rPr lang="en-GB" dirty="0">
                <a:solidFill>
                  <a:srgbClr val="7030A0"/>
                </a:solidFill>
              </a:rPr>
              <a:t>8</a:t>
            </a:r>
          </a:p>
          <a:p>
            <a:pPr marL="0" indent="0">
              <a:buNone/>
            </a:pPr>
            <a:r>
              <a:rPr lang="en-GB" dirty="0"/>
              <a:t>Application Process		</a:t>
            </a:r>
            <a:r>
              <a:rPr lang="en-GB" dirty="0">
                <a:solidFill>
                  <a:srgbClr val="7030A0"/>
                </a:solidFill>
              </a:rPr>
              <a:t>14</a:t>
            </a:r>
          </a:p>
        </p:txBody>
      </p:sp>
      <p:cxnSp>
        <p:nvCxnSpPr>
          <p:cNvPr id="5" name="Straight Connector 4"/>
          <p:cNvCxnSpPr/>
          <p:nvPr/>
        </p:nvCxnSpPr>
        <p:spPr>
          <a:xfrm flipV="1">
            <a:off x="2105110" y="2570905"/>
            <a:ext cx="3142211" cy="831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Straight Connector 6"/>
          <p:cNvCxnSpPr/>
          <p:nvPr/>
        </p:nvCxnSpPr>
        <p:spPr>
          <a:xfrm flipV="1">
            <a:off x="3554296" y="3094607"/>
            <a:ext cx="1717964" cy="277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Straight Connector 8"/>
          <p:cNvCxnSpPr/>
          <p:nvPr/>
        </p:nvCxnSpPr>
        <p:spPr>
          <a:xfrm flipV="1">
            <a:off x="3130346" y="3612768"/>
            <a:ext cx="2141914" cy="831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Straight Connector 10"/>
          <p:cNvCxnSpPr/>
          <p:nvPr/>
        </p:nvCxnSpPr>
        <p:spPr>
          <a:xfrm flipV="1">
            <a:off x="2905903" y="4105990"/>
            <a:ext cx="2366357" cy="831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098" name="Picture 2" descr="https://thebrunelmuseum.com/app/uploads/2021/07/Thames_tunnel_train.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928965" y="2168257"/>
            <a:ext cx="3810000" cy="2771776"/>
          </a:xfrm>
          <a:prstGeom prst="rect">
            <a:avLst/>
          </a:prstGeom>
          <a:noFill/>
          <a:extLst>
            <a:ext uri="{909E8E84-426E-40DD-AFC4-6F175D3DCCD1}">
              <a14:hiddenFill xmlns:a14="http://schemas.microsoft.com/office/drawing/2010/main">
                <a:solidFill>
                  <a:srgbClr val="FFFFFF"/>
                </a:solidFill>
              </a14:hiddenFill>
            </a:ext>
          </a:extLst>
        </p:spPr>
      </p:pic>
      <p:sp>
        <p:nvSpPr>
          <p:cNvPr id="15" name="Slide Number Placeholder 14"/>
          <p:cNvSpPr>
            <a:spLocks noGrp="1"/>
          </p:cNvSpPr>
          <p:nvPr>
            <p:ph type="sldNum" sz="quarter" idx="12"/>
          </p:nvPr>
        </p:nvSpPr>
        <p:spPr/>
        <p:txBody>
          <a:bodyPr/>
          <a:lstStyle/>
          <a:p>
            <a:fld id="{403666A2-F9B0-4E15-82C5-48EEE814A0AE}" type="slidenum">
              <a:rPr lang="en-GB" smtClean="0"/>
              <a:t>2</a:t>
            </a:fld>
            <a:endParaRPr lang="en-GB"/>
          </a:p>
        </p:txBody>
      </p:sp>
    </p:spTree>
    <p:extLst>
      <p:ext uri="{BB962C8B-B14F-4D97-AF65-F5344CB8AC3E}">
        <p14:creationId xmlns:p14="http://schemas.microsoft.com/office/powerpoint/2010/main" val="2055967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Welcome</a:t>
            </a:r>
          </a:p>
        </p:txBody>
      </p:sp>
      <p:sp>
        <p:nvSpPr>
          <p:cNvPr id="4" name="Content Placeholder 3"/>
          <p:cNvSpPr>
            <a:spLocks noGrp="1"/>
          </p:cNvSpPr>
          <p:nvPr>
            <p:ph idx="1"/>
          </p:nvPr>
        </p:nvSpPr>
        <p:spPr>
          <a:xfrm>
            <a:off x="426013" y="1407716"/>
            <a:ext cx="5174687" cy="5450284"/>
          </a:xfrm>
        </p:spPr>
        <p:txBody>
          <a:bodyPr vert="horz" lIns="91440" tIns="45720" rIns="91440" bIns="45720" rtlCol="0" anchor="t">
            <a:normAutofit/>
          </a:bodyPr>
          <a:lstStyle/>
          <a:p>
            <a:pPr marL="0" indent="0">
              <a:buNone/>
            </a:pPr>
            <a:r>
              <a:rPr lang="en-GB" sz="1400" dirty="0"/>
              <a:t>Thank you for your interest in the Brunel Museum. </a:t>
            </a:r>
          </a:p>
          <a:p>
            <a:pPr marL="0" indent="0">
              <a:buNone/>
            </a:pPr>
            <a:r>
              <a:rPr lang="en-GB" sz="1400" dirty="0">
                <a:effectLst/>
                <a:ea typeface="Arial" panose="020B0604020202020204" pitchFamily="34" charset="0"/>
                <a:cs typeface="Arial"/>
              </a:rPr>
              <a:t>This role is an exciting opportunity to </a:t>
            </a:r>
            <a:r>
              <a:rPr lang="en-GB" sz="1400" dirty="0">
                <a:ea typeface="Arial" panose="020B0604020202020204" pitchFamily="34" charset="0"/>
                <a:cs typeface="Arial"/>
              </a:rPr>
              <a:t>ensure the museum is a welcoming environment for visitors.</a:t>
            </a:r>
          </a:p>
          <a:p>
            <a:pPr marL="0" indent="0">
              <a:buNone/>
            </a:pPr>
            <a:r>
              <a:rPr lang="en-GB" sz="1400" dirty="0">
                <a:effectLst/>
                <a:ea typeface="Arial" panose="020B0604020202020204" pitchFamily="34" charset="0"/>
                <a:cs typeface="Arial"/>
              </a:rPr>
              <a:t>You’ll be a key part of a small and supportive team that works collaboratively to ensure the success of the organisation. </a:t>
            </a:r>
            <a:endParaRPr lang="en-GB" sz="1400" dirty="0">
              <a:effectLst/>
              <a:ea typeface="Calibri" panose="020F0502020204030204" pitchFamily="34" charset="0"/>
              <a:cs typeface="Arial"/>
            </a:endParaRPr>
          </a:p>
          <a:p>
            <a:pPr marL="0" indent="0">
              <a:buNone/>
            </a:pPr>
            <a:r>
              <a:rPr lang="en-GB" sz="1400" dirty="0"/>
              <a:t>Please take a look at this pack which contains further information on the role, and the museum. </a:t>
            </a:r>
          </a:p>
          <a:p>
            <a:pPr marL="0" indent="0">
              <a:buNone/>
            </a:pPr>
            <a:r>
              <a:rPr lang="en-GB" sz="1400" dirty="0"/>
              <a:t>If you have further questions or would like to have a chat about the role, please just get in touch with us directly.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6679096" y="1330438"/>
            <a:ext cx="1650811" cy="2475541"/>
          </a:xfrm>
          <a:prstGeom prst="rect">
            <a:avLst/>
          </a:prstGeom>
        </p:spPr>
      </p:pic>
      <p:sp>
        <p:nvSpPr>
          <p:cNvPr id="6" name="Rectangle 5"/>
          <p:cNvSpPr/>
          <p:nvPr/>
        </p:nvSpPr>
        <p:spPr>
          <a:xfrm>
            <a:off x="6012836" y="3970359"/>
            <a:ext cx="3464540" cy="830997"/>
          </a:xfrm>
          <a:prstGeom prst="rect">
            <a:avLst/>
          </a:prstGeom>
        </p:spPr>
        <p:txBody>
          <a:bodyPr wrap="square">
            <a:spAutoFit/>
          </a:bodyPr>
          <a:lstStyle/>
          <a:p>
            <a:r>
              <a:rPr lang="en-GB" sz="1600" dirty="0"/>
              <a:t>Katherine McAlpine</a:t>
            </a:r>
          </a:p>
          <a:p>
            <a:r>
              <a:rPr lang="en-GB" sz="1600" dirty="0"/>
              <a:t>Director</a:t>
            </a:r>
            <a:br>
              <a:rPr lang="en-GB" sz="1600" dirty="0"/>
            </a:br>
            <a:r>
              <a:rPr lang="en-GB" sz="1600" dirty="0"/>
              <a:t>Brunel Museum </a:t>
            </a:r>
          </a:p>
        </p:txBody>
      </p:sp>
      <p:sp>
        <p:nvSpPr>
          <p:cNvPr id="7" name="Slide Number Placeholder 6"/>
          <p:cNvSpPr>
            <a:spLocks noGrp="1"/>
          </p:cNvSpPr>
          <p:nvPr>
            <p:ph type="sldNum" sz="quarter" idx="12"/>
          </p:nvPr>
        </p:nvSpPr>
        <p:spPr/>
        <p:txBody>
          <a:bodyPr/>
          <a:lstStyle/>
          <a:p>
            <a:fld id="{403666A2-F9B0-4E15-82C5-48EEE814A0AE}" type="slidenum">
              <a:rPr lang="en-GB" smtClean="0"/>
              <a:t>3</a:t>
            </a:fld>
            <a:endParaRPr lang="en-GB" dirty="0"/>
          </a:p>
        </p:txBody>
      </p:sp>
    </p:spTree>
    <p:extLst>
      <p:ext uri="{BB962C8B-B14F-4D97-AF65-F5344CB8AC3E}">
        <p14:creationId xmlns:p14="http://schemas.microsoft.com/office/powerpoint/2010/main" val="670397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About the Museum</a:t>
            </a:r>
          </a:p>
        </p:txBody>
      </p:sp>
      <p:sp>
        <p:nvSpPr>
          <p:cNvPr id="3" name="Content Placeholder 2"/>
          <p:cNvSpPr>
            <a:spLocks noGrp="1"/>
          </p:cNvSpPr>
          <p:nvPr>
            <p:ph idx="1"/>
          </p:nvPr>
        </p:nvSpPr>
        <p:spPr>
          <a:xfrm>
            <a:off x="149788" y="1407716"/>
            <a:ext cx="4707962" cy="5325593"/>
          </a:xfrm>
        </p:spPr>
        <p:txBody>
          <a:bodyPr>
            <a:normAutofit/>
          </a:bodyPr>
          <a:lstStyle/>
          <a:p>
            <a:pPr marL="0" indent="0" fontAlgn="base">
              <a:buNone/>
            </a:pPr>
            <a:r>
              <a:rPr lang="en-GB" sz="1400" b="1" dirty="0"/>
              <a:t>OUR MISSION</a:t>
            </a:r>
          </a:p>
          <a:p>
            <a:pPr marL="0" indent="0" fontAlgn="base">
              <a:buNone/>
            </a:pPr>
            <a:r>
              <a:rPr lang="en-GB" sz="1400" dirty="0"/>
              <a:t>To preserve and share widely the ground-breaking stories of the Thames Tunnel project and the outstanding achievements of the Brunel family and their relevance to our lives today. We inspire communities through exploration, learning and performance.</a:t>
            </a:r>
          </a:p>
          <a:p>
            <a:pPr marL="0" indent="0">
              <a:buNone/>
            </a:pPr>
            <a:endParaRPr lang="en-GB" sz="1400" b="1" dirty="0"/>
          </a:p>
          <a:p>
            <a:pPr marL="0" indent="0">
              <a:buNone/>
            </a:pPr>
            <a:r>
              <a:rPr lang="en-GB" sz="1400" b="1" dirty="0"/>
              <a:t>WHAT WE DO </a:t>
            </a:r>
          </a:p>
          <a:p>
            <a:pPr marL="0" indent="0">
              <a:buNone/>
            </a:pPr>
            <a:r>
              <a:rPr lang="en-GB" sz="1400" dirty="0"/>
              <a:t>The Brunel Museum showcases the local story of the Brunel engineering family and how they changed the world. It is on the site of the world’s first tunnel under a navigable river, and was opened in 1843. </a:t>
            </a:r>
          </a:p>
          <a:p>
            <a:pPr marL="0" indent="0">
              <a:buNone/>
            </a:pPr>
            <a:r>
              <a:rPr lang="en-GB" sz="1400" dirty="0"/>
              <a:t>The tunnel was built using the newly invented tunnelling machine invented by Isambard Kingdom Brunel’s father, Marc Brunel. Today it is still in operation, as part of the London Overground railway network. </a:t>
            </a:r>
          </a:p>
          <a:p>
            <a:pPr marL="0" indent="0">
              <a:buNone/>
            </a:pPr>
            <a:r>
              <a:rPr lang="en-GB" sz="1400" dirty="0"/>
              <a:t>Located in Rotherhithe, the Museum is an educational charity.  Trustees and staff are committed to widening community involvement with the Museum and to inspire people to explore, learn, share and enjoy our story of innovation and perseverance. </a:t>
            </a:r>
          </a:p>
          <a:p>
            <a:pPr marL="0" indent="0">
              <a:buNone/>
            </a:pPr>
            <a:endParaRPr lang="en-GB" sz="1400" dirty="0"/>
          </a:p>
        </p:txBody>
      </p:sp>
      <p:pic>
        <p:nvPicPr>
          <p:cNvPr id="2052" name="Picture 4" descr="https://thebrunelmuseum.com/app/uploads/2023/06/COMPOSIT3-1000x700.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62524" y="2043747"/>
            <a:ext cx="4822825" cy="3375978"/>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403666A2-F9B0-4E15-82C5-48EEE814A0AE}" type="slidenum">
              <a:rPr lang="en-GB" smtClean="0"/>
              <a:t>4</a:t>
            </a:fld>
            <a:endParaRPr lang="en-GB"/>
          </a:p>
        </p:txBody>
      </p:sp>
    </p:spTree>
    <p:extLst>
      <p:ext uri="{BB962C8B-B14F-4D97-AF65-F5344CB8AC3E}">
        <p14:creationId xmlns:p14="http://schemas.microsoft.com/office/powerpoint/2010/main" val="4213536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About the Museum</a:t>
            </a:r>
            <a:br>
              <a:rPr lang="en-GB" dirty="0"/>
            </a:br>
            <a:r>
              <a:rPr lang="en-GB" dirty="0" err="1"/>
              <a:t>Museum</a:t>
            </a:r>
            <a:r>
              <a:rPr lang="en-GB" dirty="0"/>
              <a:t> Team</a:t>
            </a:r>
          </a:p>
        </p:txBody>
      </p:sp>
      <p:sp>
        <p:nvSpPr>
          <p:cNvPr id="3" name="Content Placeholder 2"/>
          <p:cNvSpPr>
            <a:spLocks noGrp="1"/>
          </p:cNvSpPr>
          <p:nvPr>
            <p:ph idx="1"/>
          </p:nvPr>
        </p:nvSpPr>
        <p:spPr>
          <a:xfrm>
            <a:off x="264088" y="1647825"/>
            <a:ext cx="3936437" cy="4962525"/>
          </a:xfrm>
        </p:spPr>
        <p:txBody>
          <a:bodyPr>
            <a:normAutofit/>
          </a:bodyPr>
          <a:lstStyle/>
          <a:p>
            <a:pPr marL="0" indent="0">
              <a:buNone/>
            </a:pPr>
            <a:r>
              <a:rPr lang="en-GB" sz="1400" b="1" dirty="0"/>
              <a:t>DIRECTOR</a:t>
            </a:r>
          </a:p>
          <a:p>
            <a:pPr marL="0" indent="0">
              <a:buNone/>
            </a:pPr>
            <a:r>
              <a:rPr lang="en-GB" sz="1400" dirty="0"/>
              <a:t>Brunel Museum Director, Katherine </a:t>
            </a:r>
            <a:r>
              <a:rPr lang="en-GB" sz="1400" dirty="0" err="1"/>
              <a:t>McAlpine</a:t>
            </a:r>
            <a:r>
              <a:rPr lang="en-GB" sz="1400" dirty="0"/>
              <a:t>, leads the team of dedicated staff and volunteers who help run the museum.  </a:t>
            </a:r>
          </a:p>
          <a:p>
            <a:pPr marL="0" indent="0">
              <a:buNone/>
            </a:pPr>
            <a:endParaRPr lang="en-GB" sz="1400" dirty="0"/>
          </a:p>
          <a:p>
            <a:pPr marL="0" indent="0">
              <a:buNone/>
            </a:pPr>
            <a:r>
              <a:rPr lang="en-GB" sz="1400" b="1" dirty="0"/>
              <a:t>STAFF</a:t>
            </a:r>
          </a:p>
          <a:p>
            <a:pPr marL="0" indent="0">
              <a:buNone/>
            </a:pPr>
            <a:r>
              <a:rPr lang="en-GB" sz="1400" dirty="0"/>
              <a:t>Our small team of fantastic staff run the museum day-to-day activities. </a:t>
            </a:r>
          </a:p>
          <a:p>
            <a:pPr marL="0" indent="0">
              <a:buNone/>
            </a:pPr>
            <a:endParaRPr lang="en-GB" sz="1400" dirty="0"/>
          </a:p>
          <a:p>
            <a:pPr marL="0" indent="0">
              <a:buNone/>
            </a:pPr>
            <a:r>
              <a:rPr lang="en-GB" sz="1400" b="1" dirty="0"/>
              <a:t>VOLUNTEERS</a:t>
            </a:r>
          </a:p>
          <a:p>
            <a:pPr marL="0" indent="0">
              <a:buNone/>
            </a:pPr>
            <a:r>
              <a:rPr lang="en-GB" sz="1400" dirty="0"/>
              <a:t>Our volunteers are at the core of what we do here at the Brunel Museum. Our dedicated volunteer team serve as expert Thames Tunnel tour guides, manage the museum shop and facilities and help oversee school visits and museum events. </a:t>
            </a:r>
          </a:p>
          <a:p>
            <a:pPr marL="0" indent="0">
              <a:buNone/>
            </a:pPr>
            <a:endParaRPr lang="en-GB" sz="1400" dirty="0"/>
          </a:p>
          <a:p>
            <a:pPr marL="0" indent="0">
              <a:buNone/>
            </a:pPr>
            <a:r>
              <a:rPr lang="en-GB" sz="1400" dirty="0"/>
              <a:t>More information on the team and volunteers is here: </a:t>
            </a:r>
            <a:r>
              <a:rPr lang="en-GB" sz="1400" dirty="0">
                <a:hlinkClick r:id="rId2"/>
              </a:rPr>
              <a:t>https://thebrunelmuseum.com/about/</a:t>
            </a:r>
            <a:r>
              <a:rPr lang="en-GB" sz="1400" dirty="0"/>
              <a:t> </a:t>
            </a:r>
          </a:p>
          <a:p>
            <a:pPr marL="0" indent="0">
              <a:buNone/>
            </a:pPr>
            <a:endParaRPr lang="en-GB" sz="14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4757928" y="2268576"/>
            <a:ext cx="4564994" cy="3046373"/>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403666A2-F9B0-4E15-82C5-48EEE814A0AE}" type="slidenum">
              <a:rPr lang="en-GB" smtClean="0"/>
              <a:t>5</a:t>
            </a:fld>
            <a:endParaRPr lang="en-GB"/>
          </a:p>
        </p:txBody>
      </p:sp>
    </p:spTree>
    <p:extLst>
      <p:ext uri="{BB962C8B-B14F-4D97-AF65-F5344CB8AC3E}">
        <p14:creationId xmlns:p14="http://schemas.microsoft.com/office/powerpoint/2010/main" val="4286638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About the role</a:t>
            </a:r>
            <a:br>
              <a:rPr lang="en-GB" dirty="0"/>
            </a:br>
            <a:r>
              <a:rPr lang="en-GB" dirty="0"/>
              <a:t>Practicalities</a:t>
            </a:r>
          </a:p>
        </p:txBody>
      </p:sp>
      <p:sp>
        <p:nvSpPr>
          <p:cNvPr id="3" name="Content Placeholder 2"/>
          <p:cNvSpPr>
            <a:spLocks noGrp="1"/>
          </p:cNvSpPr>
          <p:nvPr>
            <p:ph idx="1"/>
          </p:nvPr>
        </p:nvSpPr>
        <p:spPr>
          <a:xfrm>
            <a:off x="149789" y="1733550"/>
            <a:ext cx="5393762" cy="4962525"/>
          </a:xfrm>
        </p:spPr>
        <p:txBody>
          <a:bodyPr vert="horz" lIns="91440" tIns="45720" rIns="91440" bIns="45720" rtlCol="0" anchor="t">
            <a:normAutofit fontScale="55000" lnSpcReduction="20000"/>
          </a:bodyPr>
          <a:lstStyle/>
          <a:p>
            <a:pPr fontAlgn="base"/>
            <a:r>
              <a:rPr lang="en-GB" sz="2200" b="1" dirty="0">
                <a:latin typeface="Arial" panose="020B0604020202020204" pitchFamily="34" charset="0"/>
                <a:cs typeface="Arial" panose="020B0604020202020204" pitchFamily="34" charset="0"/>
              </a:rPr>
              <a:t>Reporting to: </a:t>
            </a:r>
            <a:r>
              <a:rPr lang="en-GB" sz="2200" dirty="0">
                <a:latin typeface="Arial" panose="020B0604020202020204" pitchFamily="34" charset="0"/>
                <a:cs typeface="Arial" panose="020B0604020202020204" pitchFamily="34" charset="0"/>
              </a:rPr>
              <a:t>Director</a:t>
            </a:r>
          </a:p>
          <a:p>
            <a:pPr fontAlgn="base"/>
            <a:r>
              <a:rPr lang="en-GB" sz="2200" b="1" dirty="0">
                <a:latin typeface="Arial" panose="020B0604020202020204" pitchFamily="34" charset="0"/>
                <a:cs typeface="Arial" panose="020B0604020202020204" pitchFamily="34" charset="0"/>
              </a:rPr>
              <a:t>Hours of work: </a:t>
            </a:r>
            <a:r>
              <a:rPr lang="en-GB" sz="2200" dirty="0">
                <a:highlight>
                  <a:srgbClr val="FFFFFF"/>
                </a:highlight>
                <a:latin typeface="Arial" panose="020B0604020202020204" pitchFamily="34" charset="0"/>
                <a:cs typeface="Arial" panose="020B0604020202020204" pitchFamily="34" charset="0"/>
              </a:rPr>
              <a:t>Full-time (0.8 will be considered for an exceptional candidate)</a:t>
            </a:r>
            <a:endParaRPr lang="en-GB" sz="2200" dirty="0">
              <a:highlight>
                <a:srgbClr val="FFFFFF"/>
              </a:highlight>
              <a:latin typeface="Arial" panose="020B0604020202020204" pitchFamily="34" charset="0"/>
              <a:ea typeface="Calibri"/>
              <a:cs typeface="Arial" panose="020B0604020202020204" pitchFamily="34" charset="0"/>
            </a:endParaRPr>
          </a:p>
          <a:p>
            <a:pPr fontAlgn="base"/>
            <a:r>
              <a:rPr lang="en-GB" sz="2200" b="1" dirty="0">
                <a:latin typeface="Arial" panose="020B0604020202020204" pitchFamily="34" charset="0"/>
                <a:cs typeface="Arial" panose="020B0604020202020204" pitchFamily="34" charset="0"/>
              </a:rPr>
              <a:t>Salary: </a:t>
            </a:r>
            <a:r>
              <a:rPr lang="en-GB" sz="2200" dirty="0">
                <a:latin typeface="Arial" panose="020B0604020202020204" pitchFamily="34" charset="0"/>
                <a:cs typeface="Arial" panose="020B0604020202020204" pitchFamily="34" charset="0"/>
              </a:rPr>
              <a:t>£37, 000</a:t>
            </a:r>
          </a:p>
          <a:p>
            <a:pPr fontAlgn="base"/>
            <a:endParaRPr lang="en-GB" sz="2200" dirty="0">
              <a:latin typeface="Arial" panose="020B0604020202020204" pitchFamily="34" charset="0"/>
              <a:cs typeface="Arial" panose="020B0604020202020204" pitchFamily="34" charset="0"/>
            </a:endParaRPr>
          </a:p>
          <a:p>
            <a:pPr fontAlgn="base"/>
            <a:endParaRPr lang="en-GB" sz="2200" dirty="0">
              <a:latin typeface="Arial" panose="020B0604020202020204" pitchFamily="34" charset="0"/>
              <a:cs typeface="Arial" panose="020B0604020202020204" pitchFamily="34" charset="0"/>
            </a:endParaRPr>
          </a:p>
          <a:p>
            <a:pPr>
              <a:lnSpc>
                <a:spcPct val="107000"/>
              </a:lnSpc>
              <a:spcAft>
                <a:spcPts val="800"/>
              </a:spcAft>
            </a:pPr>
            <a:r>
              <a:rPr lang="en-GB" sz="2200" dirty="0">
                <a:effectLst/>
                <a:latin typeface="Arial" panose="020B0604020202020204" pitchFamily="34" charset="0"/>
                <a:ea typeface="Times New Roman" panose="02020603050405020304" pitchFamily="18" charset="0"/>
                <a:cs typeface="Arial" panose="020B0604020202020204" pitchFamily="34" charset="0"/>
              </a:rPr>
              <a:t>The General Manager plays a key role in ensuring the smooth day-to-day operation of the Brunel Museum.</a:t>
            </a:r>
            <a:endParaRPr lang="en-GB" sz="2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GB" sz="2200" dirty="0">
                <a:effectLst/>
                <a:latin typeface="Arial" panose="020B0604020202020204" pitchFamily="34" charset="0"/>
                <a:ea typeface="Times New Roman" panose="02020603050405020304" pitchFamily="18" charset="0"/>
                <a:cs typeface="Arial" panose="020B0604020202020204" pitchFamily="34" charset="0"/>
              </a:rPr>
              <a:t>The postholder will act as Duty Manager during public opening hours, coordinate visitor services, support income generation through memberships, donations and retail sales, and oversee the practical operation of the Museum site.</a:t>
            </a:r>
            <a:endParaRPr lang="en-GB" sz="2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GB" sz="2200" dirty="0">
                <a:effectLst/>
                <a:latin typeface="Arial" panose="020B0604020202020204" pitchFamily="34" charset="0"/>
                <a:ea typeface="Times New Roman" panose="02020603050405020304" pitchFamily="18" charset="0"/>
                <a:cs typeface="Arial" panose="020B0604020202020204" pitchFamily="34" charset="0"/>
              </a:rPr>
              <a:t>The role combines visitor experience, operational delivery, facilities administration and supporter engagement, helping to ensure the Museum remains welcoming, safe and financially sustainable.</a:t>
            </a:r>
          </a:p>
          <a:p>
            <a:pPr>
              <a:lnSpc>
                <a:spcPct val="107000"/>
              </a:lnSpc>
              <a:spcAft>
                <a:spcPts val="800"/>
              </a:spcAft>
            </a:pPr>
            <a:r>
              <a:rPr lang="en-US" sz="2200" dirty="0">
                <a:effectLst/>
                <a:latin typeface="Arial" panose="020B0604020202020204" pitchFamily="34" charset="0"/>
                <a:ea typeface="Arial" panose="020B0604020202020204" pitchFamily="34" charset="0"/>
                <a:cs typeface="Arial" panose="020B0604020202020204" pitchFamily="34" charset="0"/>
              </a:rPr>
              <a:t>This role would suit an ambitious, hands on generalist, who is equally interested in both people and process.  </a:t>
            </a:r>
            <a:endParaRPr lang="en-GB" sz="2200" dirty="0">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800"/>
              </a:spcAft>
            </a:pPr>
            <a:endParaRPr lang="en-GB" sz="1900" dirty="0">
              <a:cs typeface="Arial" panose="020B0604020202020204" pitchFamily="34" charset="0"/>
            </a:endParaRPr>
          </a:p>
          <a:p>
            <a:pPr fontAlgn="base"/>
            <a:endParaRPr lang="en-GB" sz="1900" dirty="0">
              <a:cs typeface="Arial" panose="020B0604020202020204" pitchFamily="34" charset="0"/>
            </a:endParaRPr>
          </a:p>
          <a:p>
            <a:pPr>
              <a:buNone/>
            </a:pPr>
            <a:r>
              <a:rPr lang="en-GB" sz="1600" dirty="0">
                <a:solidFill>
                  <a:srgbClr val="000000"/>
                </a:solidFill>
                <a:highlight>
                  <a:srgbClr val="FFFFFF"/>
                </a:highlight>
                <a:latin typeface="Arial"/>
                <a:cs typeface="Arial"/>
              </a:rPr>
              <a:t>    </a:t>
            </a:r>
            <a:endParaRPr lang="en-GB" sz="1900" b="0" i="0" dirty="0">
              <a:solidFill>
                <a:srgbClr val="000000"/>
              </a:solidFill>
              <a:effectLst/>
              <a:ea typeface="Calibri"/>
              <a:cs typeface="Arial" panose="020B0604020202020204" pitchFamily="34" charset="0"/>
            </a:endParaRPr>
          </a:p>
          <a:p>
            <a:pPr marL="0" indent="0" fontAlgn="base">
              <a:buNone/>
            </a:pPr>
            <a:endParaRPr lang="en-GB" sz="1400" dirty="0"/>
          </a:p>
          <a:p>
            <a:pPr fontAlgn="base"/>
            <a:endParaRPr lang="en-GB" sz="1400" dirty="0"/>
          </a:p>
        </p:txBody>
      </p:sp>
      <p:sp>
        <p:nvSpPr>
          <p:cNvPr id="4" name="Slide Number Placeholder 3"/>
          <p:cNvSpPr>
            <a:spLocks noGrp="1"/>
          </p:cNvSpPr>
          <p:nvPr>
            <p:ph type="sldNum" sz="quarter" idx="12"/>
          </p:nvPr>
        </p:nvSpPr>
        <p:spPr/>
        <p:txBody>
          <a:bodyPr/>
          <a:lstStyle/>
          <a:p>
            <a:fld id="{403666A2-F9B0-4E15-82C5-48EEE814A0AE}" type="slidenum">
              <a:rPr lang="en-GB" smtClean="0"/>
              <a:t>6</a:t>
            </a:fld>
            <a:endParaRPr lang="en-GB"/>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5668509" y="2468775"/>
            <a:ext cx="4089854" cy="2721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7401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About the role</a:t>
            </a:r>
            <a:br>
              <a:rPr lang="en-GB" dirty="0"/>
            </a:br>
            <a:r>
              <a:rPr lang="en-GB" dirty="0"/>
              <a:t>Responsibilities</a:t>
            </a:r>
          </a:p>
        </p:txBody>
      </p:sp>
      <p:sp>
        <p:nvSpPr>
          <p:cNvPr id="3" name="Content Placeholder 2"/>
          <p:cNvSpPr>
            <a:spLocks noGrp="1"/>
          </p:cNvSpPr>
          <p:nvPr>
            <p:ph idx="1"/>
          </p:nvPr>
        </p:nvSpPr>
        <p:spPr>
          <a:xfrm>
            <a:off x="149789" y="1407716"/>
            <a:ext cx="6432314" cy="5450284"/>
          </a:xfrm>
        </p:spPr>
        <p:txBody>
          <a:bodyPr>
            <a:noAutofit/>
          </a:bodyPr>
          <a:lstStyle/>
          <a:p>
            <a:pPr marL="0" indent="0" algn="just" rtl="0" fontAlgn="base">
              <a:buNone/>
            </a:pPr>
            <a:r>
              <a:rPr lang="en-GB" sz="1800" b="1" i="0" dirty="0">
                <a:solidFill>
                  <a:srgbClr val="000000"/>
                </a:solidFill>
                <a:effectLst/>
              </a:rPr>
              <a:t>Museum Operations and Retail </a:t>
            </a:r>
          </a:p>
          <a:p>
            <a:pPr marL="342900" lvl="0" indent="-342900">
              <a:spcAft>
                <a:spcPts val="800"/>
              </a:spcAft>
              <a:buFont typeface="Symbol" panose="05050102010706020507" pitchFamily="18" charset="2"/>
              <a:buChar char=""/>
            </a:pPr>
            <a:r>
              <a:rPr lang="en-US" sz="1800" dirty="0">
                <a:effectLst/>
                <a:latin typeface="Arial" panose="020B0604020202020204" pitchFamily="34" charset="0"/>
                <a:ea typeface="Arial" panose="020B0604020202020204" pitchFamily="34" charset="0"/>
                <a:cs typeface="Times New Roman" panose="02020603050405020304" pitchFamily="18" charset="0"/>
              </a:rPr>
              <a:t>Act as Organisational lead for all visitor experience and museum operations, including weekly opening, private tours and school visits </a:t>
            </a: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spcAft>
                <a:spcPts val="800"/>
              </a:spcAft>
              <a:buFont typeface="Symbol" panose="05050102010706020507" pitchFamily="18" charset="2"/>
              <a:buChar char=""/>
            </a:pPr>
            <a:r>
              <a:rPr lang="en-US" sz="1800" dirty="0">
                <a:effectLst/>
                <a:latin typeface="Arial" panose="020B0604020202020204" pitchFamily="34" charset="0"/>
                <a:ea typeface="Arial" panose="020B0604020202020204" pitchFamily="34" charset="0"/>
                <a:cs typeface="Times New Roman" panose="02020603050405020304" pitchFamily="18" charset="0"/>
              </a:rPr>
              <a:t>Act as Duty Manager 2 days per week (Monday and Friday), ensuring all opening up and closing down procedures are followed, and volunteers are briefed appropriately </a:t>
            </a: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spcAft>
                <a:spcPts val="800"/>
              </a:spcAft>
              <a:buFont typeface="Symbol" panose="05050102010706020507" pitchFamily="18" charset="2"/>
              <a:buChar char=""/>
            </a:pPr>
            <a:r>
              <a:rPr lang="en-US" sz="1800" dirty="0">
                <a:effectLst/>
                <a:latin typeface="Arial" panose="020B0604020202020204" pitchFamily="34" charset="0"/>
                <a:ea typeface="Arial" panose="020B0604020202020204" pitchFamily="34" charset="0"/>
                <a:cs typeface="Times New Roman" panose="02020603050405020304" pitchFamily="18" charset="0"/>
              </a:rPr>
              <a:t>Circulate end of week reports, flagging any operational issues </a:t>
            </a: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spcAft>
                <a:spcPts val="800"/>
              </a:spcAft>
              <a:buFont typeface="Symbol" panose="05050102010706020507" pitchFamily="18" charset="2"/>
              <a:buChar char=""/>
            </a:pPr>
            <a:r>
              <a:rPr lang="en-US" sz="1800" dirty="0">
                <a:effectLst/>
                <a:latin typeface="Arial" panose="020B0604020202020204" pitchFamily="34" charset="0"/>
                <a:ea typeface="Arial" panose="020B0604020202020204" pitchFamily="34" charset="0"/>
                <a:cs typeface="Times New Roman" panose="02020603050405020304" pitchFamily="18" charset="0"/>
              </a:rPr>
              <a:t>Be the onsite lead for any health and safety and safeguarding issues</a:t>
            </a: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spcAft>
                <a:spcPts val="800"/>
              </a:spcAft>
              <a:buFont typeface="Symbol" panose="05050102010706020507" pitchFamily="18" charset="2"/>
              <a:buChar char=""/>
            </a:pPr>
            <a:r>
              <a:rPr lang="en-US" sz="1800" dirty="0">
                <a:effectLst/>
                <a:latin typeface="Arial" panose="020B0604020202020204" pitchFamily="34" charset="0"/>
                <a:ea typeface="Arial" panose="020B0604020202020204" pitchFamily="34" charset="0"/>
                <a:cs typeface="Times New Roman" panose="02020603050405020304" pitchFamily="18" charset="0"/>
              </a:rPr>
              <a:t>Be the site security and safety operational lead, leading on all compliance including the annual compliance calendar (for example annual PAT testing, annual security reviews), ensuring relevant information is cascaded across the staff and volunteers, escalating to the Director and Board as appropriate </a:t>
            </a: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indent="0" algn="just">
              <a:lnSpc>
                <a:spcPct val="107000"/>
              </a:lnSpc>
              <a:spcAft>
                <a:spcPts val="800"/>
              </a:spcAft>
              <a:buNone/>
            </a:pPr>
            <a:r>
              <a:rPr lang="en-GB" sz="1400" dirty="0">
                <a:effectLst/>
                <a:ea typeface="Calibri" panose="020F0502020204030204" pitchFamily="34" charset="0"/>
                <a:cs typeface="Arial" panose="020B0604020202020204" pitchFamily="34" charset="0"/>
              </a:rPr>
              <a:t> </a:t>
            </a:r>
            <a:endParaRPr lang="en-GB" sz="1400" dirty="0"/>
          </a:p>
        </p:txBody>
      </p:sp>
      <p:sp>
        <p:nvSpPr>
          <p:cNvPr id="4" name="Slide Number Placeholder 3"/>
          <p:cNvSpPr>
            <a:spLocks noGrp="1"/>
          </p:cNvSpPr>
          <p:nvPr>
            <p:ph type="sldNum" sz="quarter" idx="12"/>
          </p:nvPr>
        </p:nvSpPr>
        <p:spPr/>
        <p:txBody>
          <a:bodyPr/>
          <a:lstStyle/>
          <a:p>
            <a:fld id="{403666A2-F9B0-4E15-82C5-48EEE814A0AE}" type="slidenum">
              <a:rPr lang="en-GB" smtClean="0"/>
              <a:t>7</a:t>
            </a:fld>
            <a:endParaRPr lang="en-GB" dirty="0"/>
          </a:p>
        </p:txBody>
      </p:sp>
      <p:pic>
        <p:nvPicPr>
          <p:cNvPr id="6" name="Picture 5" descr="A person looking at a cell phone&#10;&#10;Description automatically generated">
            <a:extLst>
              <a:ext uri="{FF2B5EF4-FFF2-40B4-BE49-F238E27FC236}">
                <a16:creationId xmlns:a16="http://schemas.microsoft.com/office/drawing/2014/main" id="{49B1A378-50D4-B331-932D-8CC06AF604F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23736" y="1407716"/>
            <a:ext cx="3132475" cy="4698124"/>
          </a:xfrm>
          <a:prstGeom prst="rect">
            <a:avLst/>
          </a:prstGeom>
        </p:spPr>
      </p:pic>
    </p:spTree>
    <p:extLst>
      <p:ext uri="{BB962C8B-B14F-4D97-AF65-F5344CB8AC3E}">
        <p14:creationId xmlns:p14="http://schemas.microsoft.com/office/powerpoint/2010/main" val="2857582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About the role</a:t>
            </a:r>
            <a:br>
              <a:rPr lang="en-GB" dirty="0"/>
            </a:br>
            <a:r>
              <a:rPr lang="en-GB" dirty="0"/>
              <a:t>Responsibilities</a:t>
            </a:r>
          </a:p>
        </p:txBody>
      </p:sp>
      <p:sp>
        <p:nvSpPr>
          <p:cNvPr id="3" name="Content Placeholder 2"/>
          <p:cNvSpPr>
            <a:spLocks noGrp="1"/>
          </p:cNvSpPr>
          <p:nvPr>
            <p:ph idx="1"/>
          </p:nvPr>
        </p:nvSpPr>
        <p:spPr>
          <a:xfrm>
            <a:off x="149789" y="1407716"/>
            <a:ext cx="6432314" cy="5450284"/>
          </a:xfrm>
        </p:spPr>
        <p:txBody>
          <a:bodyPr>
            <a:noAutofit/>
          </a:bodyPr>
          <a:lstStyle/>
          <a:p>
            <a:pPr marL="0" indent="0" algn="just" rtl="0" fontAlgn="base">
              <a:buNone/>
            </a:pPr>
            <a:r>
              <a:rPr lang="en-GB" sz="1800" b="1" i="0" dirty="0">
                <a:solidFill>
                  <a:srgbClr val="000000"/>
                </a:solidFill>
                <a:effectLst/>
              </a:rPr>
              <a:t>Museum Operations and Retail cont. </a:t>
            </a:r>
          </a:p>
          <a:p>
            <a:pPr marL="342900" lvl="0" indent="-342900">
              <a:spcAft>
                <a:spcPts val="800"/>
              </a:spcAft>
              <a:buFont typeface="Symbol" panose="05050102010706020507" pitchFamily="18" charset="2"/>
              <a:buChar char=""/>
            </a:pPr>
            <a:r>
              <a:rPr lang="en-US" sz="1800" dirty="0">
                <a:effectLst/>
                <a:latin typeface="Arial" panose="020B0604020202020204" pitchFamily="34" charset="0"/>
                <a:ea typeface="Arial" panose="020B0604020202020204" pitchFamily="34" charset="0"/>
                <a:cs typeface="Times New Roman" panose="02020603050405020304" pitchFamily="18" charset="0"/>
              </a:rPr>
              <a:t>Manage and maintain all operational policies and procedures (Lost Property…</a:t>
            </a:r>
            <a:r>
              <a:rPr lang="en-US" sz="1800" dirty="0" err="1">
                <a:effectLst/>
                <a:latin typeface="Arial" panose="020B0604020202020204" pitchFamily="34" charset="0"/>
                <a:ea typeface="Arial" panose="020B0604020202020204" pitchFamily="34" charset="0"/>
                <a:cs typeface="Times New Roman" panose="02020603050405020304" pitchFamily="18" charset="0"/>
              </a:rPr>
              <a:t>etc</a:t>
            </a:r>
            <a:r>
              <a:rPr lang="en-US" sz="1800" dirty="0">
                <a:effectLst/>
                <a:latin typeface="Arial" panose="020B0604020202020204" pitchFamily="34" charset="0"/>
                <a:ea typeface="Arial" panose="020B0604020202020204" pitchFamily="34" charset="0"/>
                <a:cs typeface="Times New Roman" panose="02020603050405020304" pitchFamily="18" charset="0"/>
              </a:rPr>
              <a:t>) </a:t>
            </a: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spcAft>
                <a:spcPts val="800"/>
              </a:spcAft>
              <a:buFont typeface="Symbol" panose="05050102010706020507" pitchFamily="18" charset="2"/>
              <a:buChar char=""/>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Act as the first point of escalation for routine operational matters, escalating to the Director when necessary</a:t>
            </a: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spcAft>
                <a:spcPts val="800"/>
              </a:spcAft>
              <a:buFont typeface="Symbol" panose="05050102010706020507" pitchFamily="18" charset="2"/>
              <a:buChar char=""/>
              <a:tabLst>
                <a:tab pos="457200" algn="l"/>
              </a:tabLst>
            </a:pPr>
            <a:r>
              <a:rPr lang="en-US" sz="1800" dirty="0">
                <a:effectLst/>
                <a:latin typeface="Arial" panose="020B0604020202020204" pitchFamily="34" charset="0"/>
                <a:ea typeface="Arial" panose="020B0604020202020204" pitchFamily="34" charset="0"/>
                <a:cs typeface="Times New Roman" panose="02020603050405020304" pitchFamily="18" charset="0"/>
              </a:rPr>
              <a:t>Take an effective and pragmatic approach to risk management, including taking responsibility for the Organisational compliance calendar, risk register, accident reporting and fire safety monitoring </a:t>
            </a: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spcAft>
                <a:spcPts val="800"/>
              </a:spcAft>
              <a:buFont typeface="Symbol" panose="05050102010706020507" pitchFamily="18" charset="2"/>
              <a:buChar char=""/>
            </a:pPr>
            <a:r>
              <a:rPr lang="en-US" sz="1800" dirty="0">
                <a:effectLst/>
                <a:latin typeface="Arial" panose="020B0604020202020204" pitchFamily="34" charset="0"/>
                <a:ea typeface="Arial" panose="020B0604020202020204" pitchFamily="34" charset="0"/>
                <a:cs typeface="Times New Roman" panose="02020603050405020304" pitchFamily="18" charset="0"/>
              </a:rPr>
              <a:t>Lead the Museum’s retail function, including oversee quarterly purchasing for retail and merchandising calendar, producing quarterly reports on sales, and suggest new product lines </a:t>
            </a: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indent="0" algn="just">
              <a:lnSpc>
                <a:spcPct val="107000"/>
              </a:lnSpc>
              <a:spcAft>
                <a:spcPts val="800"/>
              </a:spcAft>
              <a:buNone/>
            </a:pPr>
            <a:r>
              <a:rPr lang="en-GB" sz="1400" dirty="0">
                <a:effectLst/>
                <a:ea typeface="Calibri" panose="020F0502020204030204" pitchFamily="34" charset="0"/>
                <a:cs typeface="Arial" panose="020B0604020202020204" pitchFamily="34" charset="0"/>
              </a:rPr>
              <a:t> </a:t>
            </a:r>
            <a:endParaRPr lang="en-GB" sz="1400" dirty="0"/>
          </a:p>
        </p:txBody>
      </p:sp>
      <p:sp>
        <p:nvSpPr>
          <p:cNvPr id="4" name="Slide Number Placeholder 3"/>
          <p:cNvSpPr>
            <a:spLocks noGrp="1"/>
          </p:cNvSpPr>
          <p:nvPr>
            <p:ph type="sldNum" sz="quarter" idx="12"/>
          </p:nvPr>
        </p:nvSpPr>
        <p:spPr/>
        <p:txBody>
          <a:bodyPr/>
          <a:lstStyle/>
          <a:p>
            <a:fld id="{403666A2-F9B0-4E15-82C5-48EEE814A0AE}" type="slidenum">
              <a:rPr lang="en-GB" smtClean="0"/>
              <a:t>8</a:t>
            </a:fld>
            <a:endParaRPr lang="en-GB" dirty="0"/>
          </a:p>
        </p:txBody>
      </p:sp>
      <p:pic>
        <p:nvPicPr>
          <p:cNvPr id="6" name="Picture 5">
            <a:extLst>
              <a:ext uri="{FF2B5EF4-FFF2-40B4-BE49-F238E27FC236}">
                <a16:creationId xmlns:a16="http://schemas.microsoft.com/office/drawing/2014/main" id="{49B1A378-50D4-B331-932D-8CC06AF604F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6623736" y="2712769"/>
            <a:ext cx="3132475" cy="2088018"/>
          </a:xfrm>
          <a:prstGeom prst="rect">
            <a:avLst/>
          </a:prstGeom>
        </p:spPr>
      </p:pic>
    </p:spTree>
    <p:extLst>
      <p:ext uri="{BB962C8B-B14F-4D97-AF65-F5344CB8AC3E}">
        <p14:creationId xmlns:p14="http://schemas.microsoft.com/office/powerpoint/2010/main" val="4058330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About the role</a:t>
            </a:r>
            <a:br>
              <a:rPr lang="en-GB" dirty="0"/>
            </a:br>
            <a:r>
              <a:rPr lang="en-GB" dirty="0"/>
              <a:t>Responsibilities – </a:t>
            </a:r>
            <a:r>
              <a:rPr lang="en-GB" dirty="0" err="1"/>
              <a:t>Cont</a:t>
            </a:r>
            <a:r>
              <a:rPr lang="en-GB" dirty="0"/>
              <a:t> </a:t>
            </a:r>
          </a:p>
        </p:txBody>
      </p:sp>
      <p:sp>
        <p:nvSpPr>
          <p:cNvPr id="3" name="Content Placeholder 2"/>
          <p:cNvSpPr>
            <a:spLocks noGrp="1"/>
          </p:cNvSpPr>
          <p:nvPr>
            <p:ph idx="1"/>
          </p:nvPr>
        </p:nvSpPr>
        <p:spPr>
          <a:xfrm>
            <a:off x="149789" y="1407716"/>
            <a:ext cx="4508921" cy="5450284"/>
          </a:xfrm>
        </p:spPr>
        <p:txBody>
          <a:bodyPr>
            <a:noAutofit/>
          </a:bodyPr>
          <a:lstStyle/>
          <a:p>
            <a:pPr>
              <a:lnSpc>
                <a:spcPct val="107000"/>
              </a:lnSpc>
              <a:spcAft>
                <a:spcPts val="800"/>
              </a:spcAft>
            </a:pP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Team Leadership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800"/>
              </a:spcAft>
              <a:buFont typeface="Symbol" panose="05050102010706020507" pitchFamily="18" charset="2"/>
              <a:buChar char=""/>
            </a:pPr>
            <a:r>
              <a:rPr lang="en-US" sz="1800" dirty="0">
                <a:effectLst/>
                <a:latin typeface="Arial" panose="020B0604020202020204" pitchFamily="34" charset="0"/>
                <a:ea typeface="Arial" panose="020B0604020202020204" pitchFamily="34" charset="0"/>
                <a:cs typeface="Times New Roman" panose="02020603050405020304" pitchFamily="18" charset="0"/>
              </a:rPr>
              <a:t>Train and lead Volunteer team, along with Learning Producer, to deliver excellent visitor experience, and achieve targets for donations, Gift Aid and Membership</a:t>
            </a: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spcAft>
                <a:spcPts val="800"/>
              </a:spcAft>
              <a:buFont typeface="Symbol" panose="05050102010706020507" pitchFamily="18" charset="2"/>
              <a:buChar char=""/>
            </a:pPr>
            <a:r>
              <a:rPr lang="en-US" sz="1800" dirty="0">
                <a:effectLst/>
                <a:latin typeface="Arial" panose="020B0604020202020204" pitchFamily="34" charset="0"/>
                <a:ea typeface="Arial" panose="020B0604020202020204" pitchFamily="34" charset="0"/>
                <a:cs typeface="Times New Roman" panose="02020603050405020304" pitchFamily="18" charset="0"/>
              </a:rPr>
              <a:t>Work with the Learning &amp; Audience Producer to maintain an annual training calendar for casual staff and volunteers (including but not limited to fire Safety, First Aid, Safeguarding, How to use the till) </a:t>
            </a: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spcAft>
                <a:spcPts val="800"/>
              </a:spcAft>
              <a:buFont typeface="Symbol" panose="05050102010706020507" pitchFamily="18" charset="2"/>
              <a:buChar char=""/>
            </a:pPr>
            <a:r>
              <a:rPr lang="en-US" sz="1800" dirty="0">
                <a:effectLst/>
                <a:latin typeface="Arial" panose="020B0604020202020204" pitchFamily="34" charset="0"/>
                <a:ea typeface="Arial" panose="020B0604020202020204" pitchFamily="34" charset="0"/>
                <a:cs typeface="Times New Roman" panose="02020603050405020304" pitchFamily="18" charset="0"/>
              </a:rPr>
              <a:t>Manage the Museum’s cleaner, ensuring the museum is presentable to all visitors and guests </a:t>
            </a: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spcAft>
                <a:spcPts val="800"/>
              </a:spcAft>
              <a:buFont typeface="Symbol" panose="05050102010706020507" pitchFamily="18" charset="2"/>
              <a:buChar char=""/>
            </a:pPr>
            <a:r>
              <a:rPr lang="en-US" sz="1800" dirty="0">
                <a:effectLst/>
                <a:latin typeface="Arial" panose="020B0604020202020204" pitchFamily="34" charset="0"/>
                <a:ea typeface="Arial" panose="020B0604020202020204" pitchFamily="34" charset="0"/>
                <a:cs typeface="Times New Roman" panose="02020603050405020304" pitchFamily="18" charset="0"/>
              </a:rPr>
              <a:t>Manage the Finance Coordinator, ensuring all finance processes are properly followed </a:t>
            </a: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indent="0" algn="just">
              <a:lnSpc>
                <a:spcPct val="107000"/>
              </a:lnSpc>
              <a:spcAft>
                <a:spcPts val="800"/>
              </a:spcAft>
              <a:buNone/>
            </a:pPr>
            <a:endParaRPr lang="en-GB" sz="1400" dirty="0">
              <a:effectLst/>
              <a:ea typeface="Calibri" panose="020F0502020204030204" pitchFamily="34" charset="0"/>
              <a:cs typeface="Arial" panose="020B0604020202020204" pitchFamily="34" charset="0"/>
            </a:endParaRPr>
          </a:p>
          <a:p>
            <a:pPr marL="0" indent="0" algn="just">
              <a:lnSpc>
                <a:spcPct val="107000"/>
              </a:lnSpc>
              <a:spcAft>
                <a:spcPts val="800"/>
              </a:spcAft>
              <a:buNone/>
            </a:pPr>
            <a:endParaRPr lang="en-GB" sz="1400" dirty="0"/>
          </a:p>
        </p:txBody>
      </p:sp>
      <p:sp>
        <p:nvSpPr>
          <p:cNvPr id="4" name="Slide Number Placeholder 3"/>
          <p:cNvSpPr>
            <a:spLocks noGrp="1"/>
          </p:cNvSpPr>
          <p:nvPr>
            <p:ph type="sldNum" sz="quarter" idx="12"/>
          </p:nvPr>
        </p:nvSpPr>
        <p:spPr/>
        <p:txBody>
          <a:bodyPr/>
          <a:lstStyle/>
          <a:p>
            <a:fld id="{403666A2-F9B0-4E15-82C5-48EEE814A0AE}" type="slidenum">
              <a:rPr lang="en-GB" smtClean="0"/>
              <a:t>9</a:t>
            </a:fld>
            <a:endParaRPr lang="en-GB" dirty="0"/>
          </a:p>
        </p:txBody>
      </p:sp>
      <p:pic>
        <p:nvPicPr>
          <p:cNvPr id="6" name="Picture 5">
            <a:extLst>
              <a:ext uri="{FF2B5EF4-FFF2-40B4-BE49-F238E27FC236}">
                <a16:creationId xmlns:a16="http://schemas.microsoft.com/office/drawing/2014/main" id="{4FBD4E53-84AB-8D90-7306-FB045FFB2A8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889569" y="1564011"/>
            <a:ext cx="4787830" cy="3186300"/>
          </a:xfrm>
          <a:prstGeom prst="rect">
            <a:avLst/>
          </a:prstGeom>
        </p:spPr>
      </p:pic>
    </p:spTree>
    <p:extLst>
      <p:ext uri="{BB962C8B-B14F-4D97-AF65-F5344CB8AC3E}">
        <p14:creationId xmlns:p14="http://schemas.microsoft.com/office/powerpoint/2010/main" val="2613926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About the role</a:t>
            </a:r>
            <a:br>
              <a:rPr lang="en-GB" dirty="0"/>
            </a:br>
            <a:r>
              <a:rPr lang="en-GB" dirty="0"/>
              <a:t>Responsibilities – </a:t>
            </a:r>
            <a:r>
              <a:rPr lang="en-GB" dirty="0" err="1"/>
              <a:t>Cont</a:t>
            </a:r>
            <a:r>
              <a:rPr lang="en-GB" dirty="0"/>
              <a:t> </a:t>
            </a:r>
          </a:p>
        </p:txBody>
      </p:sp>
      <p:sp>
        <p:nvSpPr>
          <p:cNvPr id="3" name="Content Placeholder 2"/>
          <p:cNvSpPr>
            <a:spLocks noGrp="1"/>
          </p:cNvSpPr>
          <p:nvPr>
            <p:ph idx="1"/>
          </p:nvPr>
        </p:nvSpPr>
        <p:spPr>
          <a:xfrm>
            <a:off x="149789" y="1407716"/>
            <a:ext cx="4508921" cy="5450284"/>
          </a:xfrm>
        </p:spPr>
        <p:txBody>
          <a:bodyPr>
            <a:noAutofit/>
          </a:bodyPr>
          <a:lstStyle/>
          <a:p>
            <a:pPr>
              <a:lnSpc>
                <a:spcPct val="107000"/>
              </a:lnSpc>
              <a:spcAft>
                <a:spcPts val="800"/>
              </a:spcAft>
            </a:pP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Team Leadership Contd.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800"/>
              </a:spcAft>
              <a:buFont typeface="Symbol" panose="05050102010706020507" pitchFamily="18" charset="2"/>
              <a:buChar char=""/>
              <a:tabLst>
                <a:tab pos="457200" algn="l"/>
              </a:tabLst>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Manage the weekend Duty Managers and the casual Duty Managers, including holiday and sickness cover, including following the museum’s processes around </a:t>
            </a:r>
            <a:r>
              <a:rPr lang="en-US" sz="1400" dirty="0">
                <a:effectLst/>
                <a:latin typeface="Arial" panose="020B0604020202020204" pitchFamily="34" charset="0"/>
                <a:ea typeface="Arial" panose="020B0604020202020204" pitchFamily="34" charset="0"/>
                <a:cs typeface="Times New Roman" panose="02020603050405020304" pitchFamily="18" charset="0"/>
              </a:rPr>
              <a:t>Probation, annual appraisals, Return-to-work meetings </a:t>
            </a:r>
            <a:r>
              <a:rPr lang="en-US" sz="1400" dirty="0" err="1">
                <a:effectLst/>
                <a:latin typeface="Arial" panose="020B0604020202020204" pitchFamily="34" charset="0"/>
                <a:ea typeface="Arial" panose="020B0604020202020204" pitchFamily="34" charset="0"/>
                <a:cs typeface="Times New Roman" panose="02020603050405020304" pitchFamily="18" charset="0"/>
              </a:rPr>
              <a:t>etc</a:t>
            </a:r>
            <a:r>
              <a:rPr lang="en-US" sz="1400" dirty="0">
                <a:effectLst/>
                <a:latin typeface="Arial" panose="020B0604020202020204" pitchFamily="34" charset="0"/>
                <a:ea typeface="Arial" panose="020B0604020202020204" pitchFamily="34" charset="0"/>
                <a:cs typeface="Times New Roman" panose="02020603050405020304" pitchFamily="18" charset="0"/>
              </a:rPr>
              <a:t> </a:t>
            </a:r>
            <a:endParaRPr lang="en-GB" sz="14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US" sz="1400" dirty="0">
                <a:effectLst/>
                <a:latin typeface="Arial" panose="020B0604020202020204" pitchFamily="34" charset="0"/>
                <a:ea typeface="Arial" panose="020B0604020202020204" pitchFamily="34" charset="0"/>
                <a:cs typeface="Times New Roman" panose="02020603050405020304" pitchFamily="18" charset="0"/>
              </a:rPr>
              <a:t>Working with the Event Producer to rostering casual staff for venue hire events including pre and post event cleaning </a:t>
            </a:r>
            <a:endParaRPr lang="en-GB" sz="14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spcAft>
                <a:spcPts val="800"/>
              </a:spcAft>
              <a:buFont typeface="Symbol" panose="05050102010706020507" pitchFamily="18" charset="2"/>
              <a:buChar char=""/>
            </a:pPr>
            <a:r>
              <a:rPr lang="en-US" sz="1400" dirty="0">
                <a:effectLst/>
                <a:latin typeface="Arial" panose="020B0604020202020204" pitchFamily="34" charset="0"/>
                <a:ea typeface="Arial" panose="020B0604020202020204" pitchFamily="34" charset="0"/>
                <a:cs typeface="Times New Roman" panose="02020603050405020304" pitchFamily="18" charset="0"/>
              </a:rPr>
              <a:t>Balance operational needs with efficiencies when rostering </a:t>
            </a:r>
            <a:endParaRPr lang="en-GB" sz="14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spcAft>
                <a:spcPts val="800"/>
              </a:spcAft>
              <a:buFont typeface="Symbol" panose="05050102010706020507" pitchFamily="18" charset="2"/>
              <a:buChar char=""/>
            </a:pPr>
            <a:r>
              <a:rPr lang="en-US" sz="1400" dirty="0">
                <a:effectLst/>
                <a:latin typeface="Arial" panose="020B0604020202020204" pitchFamily="34" charset="0"/>
                <a:ea typeface="Arial" panose="020B0604020202020204" pitchFamily="34" charset="0"/>
                <a:cs typeface="Times New Roman" panose="02020603050405020304" pitchFamily="18" charset="0"/>
              </a:rPr>
              <a:t>Maintain oversight of staff holiday, rostering casual staff when needed for cover </a:t>
            </a:r>
            <a:endParaRPr lang="en-GB" sz="14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spcAft>
                <a:spcPts val="800"/>
              </a:spcAft>
              <a:buFont typeface="Symbol" panose="05050102010706020507" pitchFamily="18" charset="2"/>
              <a:buChar char=""/>
            </a:pPr>
            <a:r>
              <a:rPr lang="en-US" sz="1400" dirty="0">
                <a:effectLst/>
                <a:latin typeface="Arial" panose="020B0604020202020204" pitchFamily="34" charset="0"/>
                <a:ea typeface="Arial" panose="020B0604020202020204" pitchFamily="34" charset="0"/>
                <a:cs typeface="Times New Roman" panose="02020603050405020304" pitchFamily="18" charset="0"/>
              </a:rPr>
              <a:t>Support Finance Manager with monthly payroll   </a:t>
            </a:r>
            <a:endParaRPr lang="en-GB" sz="1400" dirty="0">
              <a:effectLst/>
              <a:latin typeface="Aptos" panose="020B0004020202020204" pitchFamily="34" charset="0"/>
              <a:ea typeface="Times New Roman" panose="02020603050405020304" pitchFamily="18" charset="0"/>
              <a:cs typeface="Times New Roman" panose="02020603050405020304" pitchFamily="18" charset="0"/>
            </a:endParaRPr>
          </a:p>
          <a:p>
            <a:pPr marL="0" indent="0" algn="just">
              <a:lnSpc>
                <a:spcPct val="107000"/>
              </a:lnSpc>
              <a:spcAft>
                <a:spcPts val="800"/>
              </a:spcAft>
              <a:buNone/>
            </a:pPr>
            <a:endParaRPr lang="en-GB" sz="1400" dirty="0">
              <a:effectLst/>
              <a:ea typeface="Calibri" panose="020F0502020204030204" pitchFamily="34" charset="0"/>
              <a:cs typeface="Arial" panose="020B0604020202020204" pitchFamily="34" charset="0"/>
            </a:endParaRPr>
          </a:p>
          <a:p>
            <a:pPr marL="0" indent="0" algn="just">
              <a:lnSpc>
                <a:spcPct val="107000"/>
              </a:lnSpc>
              <a:spcAft>
                <a:spcPts val="800"/>
              </a:spcAft>
              <a:buNone/>
            </a:pPr>
            <a:endParaRPr lang="en-GB" sz="1400" dirty="0"/>
          </a:p>
        </p:txBody>
      </p:sp>
      <p:sp>
        <p:nvSpPr>
          <p:cNvPr id="4" name="Slide Number Placeholder 3"/>
          <p:cNvSpPr>
            <a:spLocks noGrp="1"/>
          </p:cNvSpPr>
          <p:nvPr>
            <p:ph type="sldNum" sz="quarter" idx="12"/>
          </p:nvPr>
        </p:nvSpPr>
        <p:spPr/>
        <p:txBody>
          <a:bodyPr/>
          <a:lstStyle/>
          <a:p>
            <a:fld id="{403666A2-F9B0-4E15-82C5-48EEE814A0AE}" type="slidenum">
              <a:rPr lang="en-GB" smtClean="0"/>
              <a:t>10</a:t>
            </a:fld>
            <a:endParaRPr lang="en-GB" dirty="0"/>
          </a:p>
        </p:txBody>
      </p:sp>
      <p:pic>
        <p:nvPicPr>
          <p:cNvPr id="6" name="Picture 5" descr="A group of people looking at a painting&#10;&#10;Description automatically generated">
            <a:extLst>
              <a:ext uri="{FF2B5EF4-FFF2-40B4-BE49-F238E27FC236}">
                <a16:creationId xmlns:a16="http://schemas.microsoft.com/office/drawing/2014/main" id="{4FBD4E53-84AB-8D90-7306-FB045FFB2A8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89569" y="1561018"/>
            <a:ext cx="4787830" cy="3192286"/>
          </a:xfrm>
          <a:prstGeom prst="rect">
            <a:avLst/>
          </a:prstGeom>
        </p:spPr>
      </p:pic>
    </p:spTree>
    <p:extLst>
      <p:ext uri="{BB962C8B-B14F-4D97-AF65-F5344CB8AC3E}">
        <p14:creationId xmlns:p14="http://schemas.microsoft.com/office/powerpoint/2010/main" val="1269196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About the role</a:t>
            </a:r>
            <a:br>
              <a:rPr lang="en-GB" dirty="0"/>
            </a:br>
            <a:r>
              <a:rPr lang="en-GB" dirty="0"/>
              <a:t>Responsibilities – </a:t>
            </a:r>
            <a:r>
              <a:rPr lang="en-GB" dirty="0" err="1"/>
              <a:t>Cont</a:t>
            </a:r>
            <a:r>
              <a:rPr lang="en-GB" dirty="0"/>
              <a:t> </a:t>
            </a:r>
          </a:p>
        </p:txBody>
      </p:sp>
      <p:sp>
        <p:nvSpPr>
          <p:cNvPr id="3" name="Content Placeholder 2"/>
          <p:cNvSpPr>
            <a:spLocks noGrp="1"/>
          </p:cNvSpPr>
          <p:nvPr>
            <p:ph idx="1"/>
          </p:nvPr>
        </p:nvSpPr>
        <p:spPr>
          <a:xfrm>
            <a:off x="149789" y="1407716"/>
            <a:ext cx="6053942" cy="4567415"/>
          </a:xfrm>
        </p:spPr>
        <p:txBody>
          <a:bodyPr>
            <a:noAutofit/>
          </a:bodyPr>
          <a:lstStyle/>
          <a:p>
            <a:pPr>
              <a:spcAft>
                <a:spcPts val="800"/>
              </a:spcAft>
            </a:pPr>
            <a:r>
              <a:rPr lang="en-US" sz="1800" b="1" dirty="0">
                <a:effectLst/>
                <a:latin typeface="Arial" panose="020B0604020202020204" pitchFamily="34" charset="0"/>
                <a:ea typeface="Arial" panose="020B0604020202020204" pitchFamily="34" charset="0"/>
                <a:cs typeface="Times New Roman" panose="02020603050405020304" pitchFamily="18" charset="0"/>
              </a:rPr>
              <a:t>HR and People management </a:t>
            </a: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spcAft>
                <a:spcPts val="800"/>
              </a:spcAft>
              <a:buFont typeface="Symbol" panose="05050102010706020507" pitchFamily="18" charset="2"/>
              <a:buChar char=""/>
              <a:tabLst>
                <a:tab pos="457200" algn="l"/>
              </a:tabLst>
            </a:pPr>
            <a:r>
              <a:rPr lang="en-US" sz="1800" dirty="0">
                <a:effectLst/>
                <a:latin typeface="Arial" panose="020B0604020202020204" pitchFamily="34" charset="0"/>
                <a:ea typeface="Arial" panose="020B0604020202020204" pitchFamily="34" charset="0"/>
                <a:cs typeface="Times New Roman" panose="02020603050405020304" pitchFamily="18" charset="0"/>
              </a:rPr>
              <a:t>Leading on recruitment of new casual staff when required, including drafting adverts, Coordinating recruitment and onboarding   </a:t>
            </a: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spcAft>
                <a:spcPts val="800"/>
              </a:spcAft>
              <a:buFont typeface="Symbol" panose="05050102010706020507" pitchFamily="18" charset="2"/>
              <a:buChar char=""/>
              <a:tabLst>
                <a:tab pos="457200" algn="l"/>
              </a:tabLst>
            </a:pPr>
            <a:r>
              <a:rPr lang="en-US" sz="1800" dirty="0">
                <a:effectLst/>
                <a:latin typeface="Arial" panose="020B0604020202020204" pitchFamily="34" charset="0"/>
                <a:ea typeface="Arial" panose="020B0604020202020204" pitchFamily="34" charset="0"/>
                <a:cs typeface="Times New Roman" panose="02020603050405020304" pitchFamily="18" charset="0"/>
              </a:rPr>
              <a:t>Manage the annual staff and volunteer survey process, ensuring that insights are used to improve the staff experience</a:t>
            </a: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spcAft>
                <a:spcPts val="800"/>
              </a:spcAft>
              <a:buFont typeface="Symbol" panose="05050102010706020507" pitchFamily="18" charset="2"/>
              <a:buChar char=""/>
              <a:tabLst>
                <a:tab pos="457200" algn="l"/>
              </a:tabLst>
            </a:pPr>
            <a:r>
              <a:rPr lang="en-US" sz="1800" dirty="0">
                <a:effectLst/>
                <a:latin typeface="Arial" panose="020B0604020202020204" pitchFamily="34" charset="0"/>
                <a:ea typeface="Arial" panose="020B0604020202020204" pitchFamily="34" charset="0"/>
                <a:cs typeface="Times New Roman" panose="02020603050405020304" pitchFamily="18" charset="0"/>
              </a:rPr>
              <a:t>Working with the Director and the Remuneration and people committee to create and maintain Policy review schedule, updating policies and the Staff handbook where required </a:t>
            </a: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a:spcAft>
                <a:spcPts val="1000"/>
              </a:spcAft>
            </a:pPr>
            <a:endParaRPr lang="en-GB" sz="1400" dirty="0">
              <a:effectLst/>
              <a:ea typeface="Calibri" panose="020F0502020204030204" pitchFamily="34" charset="0"/>
              <a:cs typeface="Arial" panose="020B0604020202020204" pitchFamily="34" charset="0"/>
            </a:endParaRPr>
          </a:p>
          <a:p>
            <a:pPr marL="0" indent="0" algn="just">
              <a:lnSpc>
                <a:spcPct val="107000"/>
              </a:lnSpc>
              <a:spcAft>
                <a:spcPts val="800"/>
              </a:spcAft>
              <a:buNone/>
            </a:pPr>
            <a:endParaRPr lang="en-GB" sz="1400" dirty="0"/>
          </a:p>
        </p:txBody>
      </p:sp>
      <p:sp>
        <p:nvSpPr>
          <p:cNvPr id="4" name="Slide Number Placeholder 3"/>
          <p:cNvSpPr>
            <a:spLocks noGrp="1"/>
          </p:cNvSpPr>
          <p:nvPr>
            <p:ph type="sldNum" sz="quarter" idx="12"/>
          </p:nvPr>
        </p:nvSpPr>
        <p:spPr/>
        <p:txBody>
          <a:bodyPr/>
          <a:lstStyle/>
          <a:p>
            <a:fld id="{403666A2-F9B0-4E15-82C5-48EEE814A0AE}" type="slidenum">
              <a:rPr lang="en-GB" smtClean="0"/>
              <a:t>11</a:t>
            </a:fld>
            <a:endParaRPr lang="en-GB" dirty="0"/>
          </a:p>
        </p:txBody>
      </p:sp>
      <p:pic>
        <p:nvPicPr>
          <p:cNvPr id="6" name="Picture 5" descr="A person standing in a store&#10;&#10;Description automatically generated">
            <a:extLst>
              <a:ext uri="{FF2B5EF4-FFF2-40B4-BE49-F238E27FC236}">
                <a16:creationId xmlns:a16="http://schemas.microsoft.com/office/drawing/2014/main" id="{3275CF21-2753-ED6B-B4D3-FE40561E8C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398782" y="1858892"/>
            <a:ext cx="4979917" cy="3734938"/>
          </a:xfrm>
          <a:prstGeom prst="rect">
            <a:avLst/>
          </a:prstGeom>
        </p:spPr>
      </p:pic>
    </p:spTree>
    <p:extLst>
      <p:ext uri="{BB962C8B-B14F-4D97-AF65-F5344CB8AC3E}">
        <p14:creationId xmlns:p14="http://schemas.microsoft.com/office/powerpoint/2010/main" val="2097269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About the role</a:t>
            </a:r>
            <a:br>
              <a:rPr lang="en-GB" dirty="0"/>
            </a:br>
            <a:r>
              <a:rPr lang="en-GB" dirty="0"/>
              <a:t>Responsibilities – </a:t>
            </a:r>
            <a:r>
              <a:rPr lang="en-GB" dirty="0" err="1"/>
              <a:t>Cont</a:t>
            </a:r>
            <a:r>
              <a:rPr lang="en-GB" dirty="0"/>
              <a:t> </a:t>
            </a:r>
          </a:p>
        </p:txBody>
      </p:sp>
      <p:sp>
        <p:nvSpPr>
          <p:cNvPr id="3" name="Content Placeholder 2"/>
          <p:cNvSpPr>
            <a:spLocks noGrp="1"/>
          </p:cNvSpPr>
          <p:nvPr>
            <p:ph idx="1"/>
          </p:nvPr>
        </p:nvSpPr>
        <p:spPr>
          <a:xfrm>
            <a:off x="149789" y="1407716"/>
            <a:ext cx="9032312" cy="5450284"/>
          </a:xfrm>
        </p:spPr>
        <p:txBody>
          <a:bodyPr>
            <a:noAutofit/>
          </a:bodyPr>
          <a:lstStyle/>
          <a:p>
            <a:pPr>
              <a:spcAft>
                <a:spcPts val="800"/>
              </a:spcAft>
            </a:pPr>
            <a:r>
              <a:rPr lang="en-US" sz="1100" b="1" dirty="0">
                <a:effectLst/>
                <a:latin typeface="Arial" panose="020B0604020202020204" pitchFamily="34" charset="0"/>
                <a:ea typeface="Arial" panose="020B0604020202020204" pitchFamily="34" charset="0"/>
                <a:cs typeface="Times New Roman" panose="02020603050405020304" pitchFamily="18" charset="0"/>
              </a:rPr>
              <a:t>Budget and Financial management</a:t>
            </a:r>
            <a:endParaRPr lang="en-GB" sz="12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spcAft>
                <a:spcPts val="800"/>
              </a:spcAft>
              <a:buFont typeface="Symbol" panose="05050102010706020507" pitchFamily="18" charset="2"/>
              <a:buChar char=""/>
            </a:pPr>
            <a:r>
              <a:rPr lang="en-US" sz="1100" dirty="0">
                <a:effectLst/>
                <a:latin typeface="Arial" panose="020B0604020202020204" pitchFamily="34" charset="0"/>
                <a:ea typeface="Arial" panose="020B0604020202020204" pitchFamily="34" charset="0"/>
                <a:cs typeface="Times New Roman" panose="02020603050405020304" pitchFamily="18" charset="0"/>
              </a:rPr>
              <a:t>Oversee operational budgets, identifying opportunities for efficiencies and costs savings</a:t>
            </a:r>
            <a:endParaRPr lang="en-GB" sz="12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spcAft>
                <a:spcPts val="800"/>
              </a:spcAft>
              <a:buFont typeface="Symbol" panose="05050102010706020507" pitchFamily="18" charset="2"/>
              <a:buChar char=""/>
            </a:pPr>
            <a:r>
              <a:rPr lang="en-US" sz="1100" dirty="0">
                <a:effectLst/>
                <a:latin typeface="Arial" panose="020B0604020202020204" pitchFamily="34" charset="0"/>
                <a:ea typeface="Arial" panose="020B0604020202020204" pitchFamily="34" charset="0"/>
                <a:cs typeface="Times New Roman" panose="02020603050405020304" pitchFamily="18" charset="0"/>
              </a:rPr>
              <a:t>Manage relationships with key suppliers, such as Insurance providers, IT &amp; Telephone, Energy </a:t>
            </a:r>
            <a:endParaRPr lang="en-GB" sz="12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spcAft>
                <a:spcPts val="800"/>
              </a:spcAft>
              <a:buFont typeface="Symbol" panose="05050102010706020507" pitchFamily="18" charset="2"/>
              <a:buChar char=""/>
            </a:pPr>
            <a:r>
              <a:rPr lang="en-US" sz="1100" dirty="0">
                <a:effectLst/>
                <a:latin typeface="Arial" panose="020B0604020202020204" pitchFamily="34" charset="0"/>
                <a:ea typeface="Arial" panose="020B0604020202020204" pitchFamily="34" charset="0"/>
                <a:cs typeface="Times New Roman" panose="02020603050405020304" pitchFamily="18" charset="0"/>
              </a:rPr>
              <a:t>Work closely with the Director and Finance Manager on budget monitoring </a:t>
            </a:r>
            <a:endParaRPr lang="en-GB" sz="12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spcAft>
                <a:spcPts val="800"/>
              </a:spcAft>
              <a:buFont typeface="Symbol" panose="05050102010706020507" pitchFamily="18" charset="2"/>
              <a:buChar char=""/>
            </a:pPr>
            <a:r>
              <a:rPr lang="en-US" sz="1100" dirty="0">
                <a:effectLst/>
                <a:latin typeface="Arial" panose="020B0604020202020204" pitchFamily="34" charset="0"/>
                <a:ea typeface="Arial" panose="020B0604020202020204" pitchFamily="34" charset="0"/>
                <a:cs typeface="Times New Roman" panose="02020603050405020304" pitchFamily="18" charset="0"/>
              </a:rPr>
              <a:t>Monthly reporting on key areas, highlighting areas for improvement</a:t>
            </a:r>
            <a:endParaRPr lang="en-GB" sz="1200" dirty="0">
              <a:effectLst/>
              <a:latin typeface="Aptos" panose="020B0004020202020204" pitchFamily="34" charset="0"/>
              <a:ea typeface="Times New Roman" panose="02020603050405020304" pitchFamily="18" charset="0"/>
              <a:cs typeface="Times New Roman" panose="02020603050405020304" pitchFamily="18" charset="0"/>
            </a:endParaRPr>
          </a:p>
          <a:p>
            <a:pPr marL="742950" lvl="1" indent="-285750">
              <a:spcAft>
                <a:spcPts val="800"/>
              </a:spcAft>
              <a:buFont typeface="Courier New" panose="02070309020205020404" pitchFamily="49" charset="0"/>
              <a:buChar char="o"/>
              <a:tabLst>
                <a:tab pos="457200" algn="l"/>
              </a:tabLst>
            </a:pPr>
            <a:r>
              <a:rPr lang="en-US" sz="1100" dirty="0">
                <a:effectLst/>
                <a:latin typeface="Arial" panose="020B0604020202020204" pitchFamily="34" charset="0"/>
                <a:ea typeface="Arial" panose="020B0604020202020204" pitchFamily="34" charset="0"/>
                <a:cs typeface="Times New Roman" panose="02020603050405020304" pitchFamily="18" charset="0"/>
              </a:rPr>
              <a:t>Admissions </a:t>
            </a:r>
            <a:endParaRPr lang="en-GB" sz="1200" dirty="0">
              <a:effectLst/>
              <a:latin typeface="Aptos" panose="020B0004020202020204" pitchFamily="34" charset="0"/>
              <a:ea typeface="Times New Roman" panose="02020603050405020304" pitchFamily="18" charset="0"/>
              <a:cs typeface="Times New Roman" panose="02020603050405020304" pitchFamily="18" charset="0"/>
            </a:endParaRPr>
          </a:p>
          <a:p>
            <a:pPr marL="742950" lvl="1" indent="-285750">
              <a:spcAft>
                <a:spcPts val="800"/>
              </a:spcAft>
              <a:buFont typeface="Courier New" panose="02070309020205020404" pitchFamily="49" charset="0"/>
              <a:buChar char="o"/>
              <a:tabLst>
                <a:tab pos="457200" algn="l"/>
              </a:tabLst>
            </a:pPr>
            <a:r>
              <a:rPr lang="en-US" sz="1100" dirty="0">
                <a:effectLst/>
                <a:latin typeface="Arial" panose="020B0604020202020204" pitchFamily="34" charset="0"/>
                <a:ea typeface="Arial" panose="020B0604020202020204" pitchFamily="34" charset="0"/>
                <a:cs typeface="Times New Roman" panose="02020603050405020304" pitchFamily="18" charset="0"/>
              </a:rPr>
              <a:t>Shop </a:t>
            </a:r>
            <a:endParaRPr lang="en-GB" sz="1200" dirty="0">
              <a:effectLst/>
              <a:latin typeface="Aptos" panose="020B0004020202020204" pitchFamily="34" charset="0"/>
              <a:ea typeface="Times New Roman" panose="02020603050405020304" pitchFamily="18" charset="0"/>
              <a:cs typeface="Times New Roman" panose="02020603050405020304" pitchFamily="18" charset="0"/>
            </a:endParaRPr>
          </a:p>
          <a:p>
            <a:pPr marL="742950" lvl="1" indent="-285750">
              <a:spcAft>
                <a:spcPts val="800"/>
              </a:spcAft>
              <a:buFont typeface="Courier New" panose="02070309020205020404" pitchFamily="49" charset="0"/>
              <a:buChar char="o"/>
              <a:tabLst>
                <a:tab pos="457200" algn="l"/>
              </a:tabLst>
            </a:pPr>
            <a:r>
              <a:rPr lang="en-US" sz="1100" dirty="0">
                <a:effectLst/>
                <a:latin typeface="Arial" panose="020B0604020202020204" pitchFamily="34" charset="0"/>
                <a:ea typeface="Arial" panose="020B0604020202020204" pitchFamily="34" charset="0"/>
                <a:cs typeface="Times New Roman" panose="02020603050405020304" pitchFamily="18" charset="0"/>
              </a:rPr>
              <a:t>Memberships </a:t>
            </a:r>
            <a:endParaRPr lang="en-GB" sz="1200" dirty="0">
              <a:effectLst/>
              <a:latin typeface="Aptos" panose="020B0004020202020204" pitchFamily="34" charset="0"/>
              <a:ea typeface="Times New Roman" panose="02020603050405020304" pitchFamily="18" charset="0"/>
              <a:cs typeface="Times New Roman" panose="02020603050405020304" pitchFamily="18" charset="0"/>
            </a:endParaRPr>
          </a:p>
          <a:p>
            <a:pPr marL="742950" lvl="1" indent="-285750">
              <a:spcAft>
                <a:spcPts val="800"/>
              </a:spcAft>
              <a:buFont typeface="Courier New" panose="02070309020205020404" pitchFamily="49" charset="0"/>
              <a:buChar char="o"/>
              <a:tabLst>
                <a:tab pos="457200" algn="l"/>
              </a:tabLst>
            </a:pPr>
            <a:r>
              <a:rPr lang="en-US" sz="1100" dirty="0">
                <a:effectLst/>
                <a:latin typeface="Arial" panose="020B0604020202020204" pitchFamily="34" charset="0"/>
                <a:ea typeface="Arial" panose="020B0604020202020204" pitchFamily="34" charset="0"/>
                <a:cs typeface="Times New Roman" panose="02020603050405020304" pitchFamily="18" charset="0"/>
              </a:rPr>
              <a:t>Donations </a:t>
            </a:r>
            <a:endParaRPr lang="en-GB" sz="1200" dirty="0">
              <a:effectLst/>
              <a:latin typeface="Aptos" panose="020B0004020202020204" pitchFamily="34" charset="0"/>
              <a:ea typeface="Times New Roman" panose="02020603050405020304" pitchFamily="18" charset="0"/>
              <a:cs typeface="Times New Roman" panose="02020603050405020304" pitchFamily="18" charset="0"/>
            </a:endParaRPr>
          </a:p>
          <a:p>
            <a:pPr marL="742950" lvl="1" indent="-285750">
              <a:spcAft>
                <a:spcPts val="800"/>
              </a:spcAft>
              <a:buFont typeface="Courier New" panose="02070309020205020404" pitchFamily="49" charset="0"/>
              <a:buChar char="o"/>
              <a:tabLst>
                <a:tab pos="457200" algn="l"/>
              </a:tabLst>
            </a:pPr>
            <a:r>
              <a:rPr lang="en-US" sz="1100" dirty="0">
                <a:effectLst/>
                <a:latin typeface="Arial" panose="020B0604020202020204" pitchFamily="34" charset="0"/>
                <a:ea typeface="Arial" panose="020B0604020202020204" pitchFamily="34" charset="0"/>
                <a:cs typeface="Times New Roman" panose="02020603050405020304" pitchFamily="18" charset="0"/>
              </a:rPr>
              <a:t>Venue hire </a:t>
            </a:r>
            <a:endParaRPr lang="en-GB" sz="1200" dirty="0">
              <a:effectLst/>
              <a:latin typeface="Aptos" panose="020B0004020202020204" pitchFamily="34" charset="0"/>
              <a:ea typeface="Times New Roman" panose="02020603050405020304" pitchFamily="18" charset="0"/>
              <a:cs typeface="Times New Roman" panose="02020603050405020304" pitchFamily="18" charset="0"/>
            </a:endParaRPr>
          </a:p>
          <a:p>
            <a:pPr marL="742950" lvl="1" indent="-285750">
              <a:spcAft>
                <a:spcPts val="800"/>
              </a:spcAft>
              <a:buFont typeface="Courier New" panose="02070309020205020404" pitchFamily="49" charset="0"/>
              <a:buChar char="o"/>
              <a:tabLst>
                <a:tab pos="457200" algn="l"/>
              </a:tabLst>
            </a:pPr>
            <a:r>
              <a:rPr lang="en-US" sz="1100" dirty="0">
                <a:effectLst/>
                <a:latin typeface="Arial" panose="020B0604020202020204" pitchFamily="34" charset="0"/>
                <a:ea typeface="Arial" panose="020B0604020202020204" pitchFamily="34" charset="0"/>
                <a:cs typeface="Times New Roman" panose="02020603050405020304" pitchFamily="18" charset="0"/>
              </a:rPr>
              <a:t>School visits </a:t>
            </a:r>
            <a:endParaRPr lang="en-GB" sz="1200" dirty="0">
              <a:effectLst/>
              <a:latin typeface="Aptos" panose="020B0004020202020204" pitchFamily="34" charset="0"/>
              <a:ea typeface="Times New Roman" panose="02020603050405020304" pitchFamily="18" charset="0"/>
              <a:cs typeface="Times New Roman" panose="02020603050405020304" pitchFamily="18" charset="0"/>
            </a:endParaRPr>
          </a:p>
          <a:p>
            <a:pPr marL="0" indent="0">
              <a:lnSpc>
                <a:spcPct val="107000"/>
              </a:lnSpc>
              <a:spcAft>
                <a:spcPts val="800"/>
              </a:spcAft>
              <a:buNone/>
            </a:pPr>
            <a:endParaRPr lang="en-GB" sz="1800" dirty="0"/>
          </a:p>
        </p:txBody>
      </p:sp>
      <p:sp>
        <p:nvSpPr>
          <p:cNvPr id="4" name="Slide Number Placeholder 3"/>
          <p:cNvSpPr>
            <a:spLocks noGrp="1"/>
          </p:cNvSpPr>
          <p:nvPr>
            <p:ph type="sldNum" sz="quarter" idx="12"/>
          </p:nvPr>
        </p:nvSpPr>
        <p:spPr/>
        <p:txBody>
          <a:bodyPr/>
          <a:lstStyle/>
          <a:p>
            <a:fld id="{403666A2-F9B0-4E15-82C5-48EEE814A0AE}" type="slidenum">
              <a:rPr lang="en-GB" smtClean="0"/>
              <a:t>12</a:t>
            </a:fld>
            <a:endParaRPr lang="en-GB" dirty="0"/>
          </a:p>
        </p:txBody>
      </p:sp>
      <p:pic>
        <p:nvPicPr>
          <p:cNvPr id="6" name="Picture 5" descr="A couple of people looking at a painting&#10;&#10;Description automatically generated">
            <a:extLst>
              <a:ext uri="{FF2B5EF4-FFF2-40B4-BE49-F238E27FC236}">
                <a16:creationId xmlns:a16="http://schemas.microsoft.com/office/drawing/2014/main" id="{D61A4447-A484-1A88-75D6-915FA042804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81146" y="1358381"/>
            <a:ext cx="3190288" cy="4784834"/>
          </a:xfrm>
          <a:prstGeom prst="rect">
            <a:avLst/>
          </a:prstGeom>
        </p:spPr>
      </p:pic>
    </p:spTree>
    <p:extLst>
      <p:ext uri="{BB962C8B-B14F-4D97-AF65-F5344CB8AC3E}">
        <p14:creationId xmlns:p14="http://schemas.microsoft.com/office/powerpoint/2010/main" val="3138783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About the role</a:t>
            </a:r>
            <a:br>
              <a:rPr lang="en-GB" dirty="0"/>
            </a:br>
            <a:r>
              <a:rPr lang="en-GB" dirty="0"/>
              <a:t>Responsibilities – </a:t>
            </a:r>
            <a:r>
              <a:rPr lang="en-GB" dirty="0" err="1"/>
              <a:t>Cont</a:t>
            </a:r>
            <a:r>
              <a:rPr lang="en-GB" dirty="0"/>
              <a:t> </a:t>
            </a:r>
          </a:p>
        </p:txBody>
      </p:sp>
      <p:sp>
        <p:nvSpPr>
          <p:cNvPr id="3" name="Content Placeholder 2"/>
          <p:cNvSpPr>
            <a:spLocks noGrp="1"/>
          </p:cNvSpPr>
          <p:nvPr>
            <p:ph idx="1"/>
          </p:nvPr>
        </p:nvSpPr>
        <p:spPr>
          <a:xfrm>
            <a:off x="149789" y="1407716"/>
            <a:ext cx="4327618" cy="5450284"/>
          </a:xfrm>
        </p:spPr>
        <p:txBody>
          <a:bodyPr>
            <a:noAutofit/>
          </a:bodyPr>
          <a:lstStyle/>
          <a:p>
            <a:pPr>
              <a:lnSpc>
                <a:spcPct val="107000"/>
              </a:lnSpc>
              <a:spcAft>
                <a:spcPts val="800"/>
              </a:spcAft>
            </a:pP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General</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Attend staff meetings and training as required.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Follow Museum policies and procedures.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Comply with health and safety requirements.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Undertake other duties reasonably requested by senior staff.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403666A2-F9B0-4E15-82C5-48EEE814A0AE}" type="slidenum">
              <a:rPr lang="en-GB" smtClean="0"/>
              <a:t>13</a:t>
            </a:fld>
            <a:endParaRPr lang="en-GB" dirty="0"/>
          </a:p>
        </p:txBody>
      </p:sp>
      <p:pic>
        <p:nvPicPr>
          <p:cNvPr id="6" name="Picture 5">
            <a:extLst>
              <a:ext uri="{FF2B5EF4-FFF2-40B4-BE49-F238E27FC236}">
                <a16:creationId xmlns:a16="http://schemas.microsoft.com/office/drawing/2014/main" id="{ED04FC56-E71C-3788-A2B8-DC7A91A887F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720298" y="1408136"/>
            <a:ext cx="5035913" cy="3350560"/>
          </a:xfrm>
          <a:prstGeom prst="rect">
            <a:avLst/>
          </a:prstGeom>
        </p:spPr>
      </p:pic>
    </p:spTree>
    <p:extLst>
      <p:ext uri="{BB962C8B-B14F-4D97-AF65-F5344CB8AC3E}">
        <p14:creationId xmlns:p14="http://schemas.microsoft.com/office/powerpoint/2010/main" val="2982220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About the role</a:t>
            </a:r>
            <a:br>
              <a:rPr lang="en-GB" dirty="0"/>
            </a:br>
            <a:r>
              <a:rPr lang="en-GB" dirty="0"/>
              <a:t>Skills &amp; Qualifications</a:t>
            </a:r>
          </a:p>
        </p:txBody>
      </p:sp>
      <p:sp>
        <p:nvSpPr>
          <p:cNvPr id="3" name="Content Placeholder 2"/>
          <p:cNvSpPr>
            <a:spLocks noGrp="1"/>
          </p:cNvSpPr>
          <p:nvPr>
            <p:ph idx="1"/>
          </p:nvPr>
        </p:nvSpPr>
        <p:spPr>
          <a:xfrm>
            <a:off x="323850" y="1516372"/>
            <a:ext cx="5840467" cy="4784727"/>
          </a:xfrm>
        </p:spPr>
        <p:txBody>
          <a:bodyPr>
            <a:noAutofit/>
          </a:bodyPr>
          <a:lstStyle/>
          <a:p>
            <a:pPr marL="342900" lvl="0" indent="-342900">
              <a:buSzPts val="1000"/>
              <a:buFont typeface="Symbol" panose="05050102010706020507" pitchFamily="18" charset="2"/>
              <a:buChar char=""/>
              <a:tabLst>
                <a:tab pos="457200" algn="l"/>
              </a:tabLst>
            </a:pPr>
            <a:r>
              <a:rPr lang="en-GB" sz="1800" b="1" dirty="0">
                <a:effectLst/>
                <a:latin typeface="Arial" panose="020B0604020202020204" pitchFamily="34" charset="0"/>
                <a:ea typeface="Times New Roman" panose="02020603050405020304" pitchFamily="18" charset="0"/>
              </a:rPr>
              <a:t>Operational leadership:</a:t>
            </a:r>
            <a:r>
              <a:rPr lang="en-GB" sz="1800" dirty="0">
                <a:effectLst/>
                <a:latin typeface="Arial" panose="020B0604020202020204" pitchFamily="34" charset="0"/>
                <a:ea typeface="Times New Roman" panose="02020603050405020304" pitchFamily="18" charset="0"/>
              </a:rPr>
              <a:t> </a:t>
            </a:r>
          </a:p>
          <a:p>
            <a:pPr marL="342900" lvl="0" indent="-342900">
              <a:buSzPts val="1000"/>
              <a:buFont typeface="Symbol" panose="05050102010706020507" pitchFamily="18" charset="2"/>
              <a:buChar char=""/>
              <a:tabLst>
                <a:tab pos="457200" algn="l"/>
              </a:tabLst>
            </a:pPr>
            <a:r>
              <a:rPr lang="en-GB" sz="1800" b="1" dirty="0">
                <a:effectLst/>
                <a:latin typeface="Arial" panose="020B0604020202020204" pitchFamily="34" charset="0"/>
                <a:ea typeface="Times New Roman" panose="02020603050405020304" pitchFamily="18" charset="0"/>
              </a:rPr>
              <a:t>People leadership:</a:t>
            </a:r>
            <a:r>
              <a:rPr lang="en-GB" sz="1800" dirty="0">
                <a:effectLst/>
                <a:latin typeface="Arial" panose="020B0604020202020204" pitchFamily="34" charset="0"/>
                <a:ea typeface="Times New Roman" panose="02020603050405020304" pitchFamily="18" charset="0"/>
              </a:rPr>
              <a:t> </a:t>
            </a:r>
          </a:p>
          <a:p>
            <a:pPr marL="342900" lvl="0" indent="-342900">
              <a:buSzPts val="1000"/>
              <a:buFont typeface="Symbol" panose="05050102010706020507" pitchFamily="18" charset="2"/>
              <a:buChar char=""/>
              <a:tabLst>
                <a:tab pos="457200" algn="l"/>
              </a:tabLst>
            </a:pPr>
            <a:r>
              <a:rPr lang="en-GB" sz="1800" b="1" dirty="0">
                <a:effectLst/>
                <a:latin typeface="Arial" panose="020B0604020202020204" pitchFamily="34" charset="0"/>
                <a:ea typeface="Times New Roman" panose="02020603050405020304" pitchFamily="18" charset="0"/>
              </a:rPr>
              <a:t>Organisation and project management:</a:t>
            </a:r>
            <a:r>
              <a:rPr lang="en-GB" sz="1800" dirty="0">
                <a:effectLst/>
                <a:latin typeface="Arial" panose="020B0604020202020204" pitchFamily="34" charset="0"/>
                <a:ea typeface="Times New Roman" panose="02020603050405020304" pitchFamily="18" charset="0"/>
              </a:rPr>
              <a:t> </a:t>
            </a:r>
            <a:endParaRPr lang="en-GB" sz="1800" dirty="0">
              <a:latin typeface="Arial" panose="020B0604020202020204" pitchFamily="34" charset="0"/>
              <a:ea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800" b="1" dirty="0">
                <a:effectLst/>
                <a:latin typeface="Arial" panose="020B0604020202020204" pitchFamily="34" charset="0"/>
                <a:ea typeface="Times New Roman" panose="02020603050405020304" pitchFamily="18" charset="0"/>
              </a:rPr>
              <a:t>Health, safety, safeguarding and risk:</a:t>
            </a:r>
            <a:r>
              <a:rPr lang="en-GB" sz="1800" dirty="0">
                <a:effectLst/>
                <a:latin typeface="Arial" panose="020B0604020202020204" pitchFamily="34" charset="0"/>
                <a:ea typeface="Times New Roman" panose="02020603050405020304" pitchFamily="18" charset="0"/>
              </a:rPr>
              <a:t> </a:t>
            </a:r>
          </a:p>
          <a:p>
            <a:pPr marL="342900" lvl="0" indent="-342900">
              <a:buSzPts val="1000"/>
              <a:buFont typeface="Symbol" panose="05050102010706020507" pitchFamily="18" charset="2"/>
              <a:buChar char=""/>
              <a:tabLst>
                <a:tab pos="457200" algn="l"/>
              </a:tabLst>
            </a:pPr>
            <a:r>
              <a:rPr lang="en-GB" sz="1800" b="1" dirty="0">
                <a:effectLst/>
                <a:latin typeface="Arial" panose="020B0604020202020204" pitchFamily="34" charset="0"/>
                <a:ea typeface="Times New Roman" panose="02020603050405020304" pitchFamily="18" charset="0"/>
              </a:rPr>
              <a:t>Financial and commercial awareness:</a:t>
            </a:r>
            <a:r>
              <a:rPr lang="en-GB" sz="1800" dirty="0">
                <a:effectLst/>
                <a:latin typeface="Arial" panose="020B0604020202020204" pitchFamily="34" charset="0"/>
                <a:ea typeface="Times New Roman" panose="02020603050405020304" pitchFamily="18" charset="0"/>
              </a:rPr>
              <a:t> </a:t>
            </a:r>
          </a:p>
          <a:p>
            <a:pPr marL="342900" lvl="0" indent="-342900">
              <a:buSzPts val="1000"/>
              <a:buFont typeface="Symbol" panose="05050102010706020507" pitchFamily="18" charset="2"/>
              <a:buChar char=""/>
              <a:tabLst>
                <a:tab pos="457200" algn="l"/>
              </a:tabLst>
            </a:pPr>
            <a:r>
              <a:rPr lang="en-GB" sz="1800" b="1" dirty="0">
                <a:effectLst/>
                <a:latin typeface="Arial" panose="020B0604020202020204" pitchFamily="34" charset="0"/>
                <a:ea typeface="Times New Roman" panose="02020603050405020304" pitchFamily="18" charset="0"/>
              </a:rPr>
              <a:t>Communication and collaboration:</a:t>
            </a:r>
            <a:r>
              <a:rPr lang="en-GB" sz="1800" dirty="0">
                <a:effectLst/>
                <a:latin typeface="Arial" panose="020B0604020202020204" pitchFamily="34" charset="0"/>
                <a:ea typeface="Times New Roman" panose="02020603050405020304" pitchFamily="18" charset="0"/>
              </a:rPr>
              <a:t> </a:t>
            </a:r>
          </a:p>
          <a:p>
            <a:pPr marL="342900" lvl="0" indent="-342900">
              <a:buSzPts val="1000"/>
              <a:buFont typeface="Symbol" panose="05050102010706020507" pitchFamily="18" charset="2"/>
              <a:buChar char=""/>
              <a:tabLst>
                <a:tab pos="457200" algn="l"/>
              </a:tabLst>
            </a:pPr>
            <a:r>
              <a:rPr lang="en-GB" sz="1800" b="1" dirty="0">
                <a:effectLst/>
                <a:latin typeface="Arial" panose="020B0604020202020204" pitchFamily="34" charset="0"/>
                <a:ea typeface="Times New Roman" panose="02020603050405020304" pitchFamily="18" charset="0"/>
              </a:rPr>
              <a:t>Judgement and leadership:</a:t>
            </a:r>
            <a:r>
              <a:rPr lang="en-GB" sz="1800" dirty="0">
                <a:effectLst/>
                <a:latin typeface="Arial" panose="020B0604020202020204" pitchFamily="34" charset="0"/>
                <a:ea typeface="Times New Roman" panose="02020603050405020304" pitchFamily="18" charset="0"/>
              </a:rPr>
              <a:t> </a:t>
            </a:r>
            <a:r>
              <a:rPr lang="en-GB" b="0" i="0" dirty="0">
                <a:solidFill>
                  <a:srgbClr val="000000"/>
                </a:solidFill>
                <a:effectLst/>
                <a:latin typeface="Arial" panose="020B0604020202020204" pitchFamily="34" charset="0"/>
              </a:rPr>
              <a:t> </a:t>
            </a:r>
          </a:p>
          <a:p>
            <a:pPr marL="0" indent="0">
              <a:buNone/>
            </a:pPr>
            <a:endParaRPr lang="en-GB" sz="1400" dirty="0"/>
          </a:p>
        </p:txBody>
      </p:sp>
      <p:sp>
        <p:nvSpPr>
          <p:cNvPr id="4" name="Slide Number Placeholder 3"/>
          <p:cNvSpPr>
            <a:spLocks noGrp="1"/>
          </p:cNvSpPr>
          <p:nvPr>
            <p:ph type="sldNum" sz="quarter" idx="12"/>
          </p:nvPr>
        </p:nvSpPr>
        <p:spPr/>
        <p:txBody>
          <a:bodyPr/>
          <a:lstStyle/>
          <a:p>
            <a:fld id="{403666A2-F9B0-4E15-82C5-48EEE814A0AE}" type="slidenum">
              <a:rPr lang="en-GB" smtClean="0"/>
              <a:t>14</a:t>
            </a:fld>
            <a:endParaRPr lang="en-GB"/>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6164317" y="1326287"/>
            <a:ext cx="3159125" cy="210271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4449D08-FDCB-F491-CB6B-E7A24904E70F}"/>
              </a:ext>
            </a:extLst>
          </p:cNvPr>
          <p:cNvSpPr txBox="1"/>
          <p:nvPr/>
        </p:nvSpPr>
        <p:spPr>
          <a:xfrm>
            <a:off x="6385034" y="3752193"/>
            <a:ext cx="3197116" cy="2436564"/>
          </a:xfrm>
          <a:prstGeom prst="rect">
            <a:avLst/>
          </a:prstGeom>
          <a:noFill/>
        </p:spPr>
        <p:txBody>
          <a:bodyPr wrap="square" rtlCol="0">
            <a:spAutoFit/>
          </a:bodyPr>
          <a:lstStyle/>
          <a:p>
            <a:r>
              <a:rPr lang="en-GB" b="1" dirty="0"/>
              <a:t>Desirable:</a:t>
            </a:r>
          </a:p>
          <a:p>
            <a:pPr marL="342900" lvl="0" indent="-342900">
              <a:buFont typeface="Symbol" panose="05050102010706020507" pitchFamily="18" charset="2"/>
              <a:buChar char="·"/>
            </a:pPr>
            <a:r>
              <a:rPr lang="en-US" sz="1800" dirty="0">
                <a:effectLst/>
                <a:latin typeface="Arial" panose="020B0604020202020204" pitchFamily="34" charset="0"/>
                <a:ea typeface="Arial" panose="020B0604020202020204" pitchFamily="34" charset="0"/>
                <a:cs typeface="Times New Roman" panose="02020603050405020304" pitchFamily="18" charset="0"/>
              </a:rPr>
              <a:t>A financial qualification (or equivalent experience) </a:t>
            </a: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US" sz="1800" dirty="0">
                <a:effectLst/>
                <a:latin typeface="Arial" panose="020B0604020202020204" pitchFamily="34" charset="0"/>
                <a:ea typeface="Arial" panose="020B0604020202020204" pitchFamily="34" charset="0"/>
                <a:cs typeface="Times New Roman" panose="02020603050405020304" pitchFamily="18" charset="0"/>
              </a:rPr>
              <a:t>First Aid qualification</a:t>
            </a: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spcAft>
                <a:spcPts val="1000"/>
              </a:spcAft>
              <a:buFont typeface="Symbol" panose="05050102010706020507" pitchFamily="18" charset="2"/>
              <a:buChar char="·"/>
            </a:pPr>
            <a:r>
              <a:rPr lang="en-US" sz="1800" dirty="0">
                <a:effectLst/>
                <a:latin typeface="Arial" panose="020B0604020202020204" pitchFamily="34" charset="0"/>
                <a:ea typeface="Arial" panose="020B0604020202020204" pitchFamily="34" charset="0"/>
                <a:cs typeface="Times New Roman" panose="02020603050405020304" pitchFamily="18" charset="0"/>
              </a:rPr>
              <a:t>Awareness of Health and Safety including Fire safety </a:t>
            </a: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a:p>
            <a:pPr>
              <a:spcAft>
                <a:spcPts val="1000"/>
              </a:spcAft>
            </a:pPr>
            <a:endParaRPr lang="en-GB" sz="18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4453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E33AB-8A65-4011-E453-6F72109B5733}"/>
              </a:ext>
            </a:extLst>
          </p:cNvPr>
          <p:cNvSpPr>
            <a:spLocks noGrp="1"/>
          </p:cNvSpPr>
          <p:nvPr>
            <p:ph type="title"/>
          </p:nvPr>
        </p:nvSpPr>
        <p:spPr>
          <a:xfrm>
            <a:off x="149788" y="82153"/>
            <a:ext cx="8543925" cy="1325563"/>
          </a:xfrm>
        </p:spPr>
        <p:txBody>
          <a:bodyPr anchor="ctr">
            <a:normAutofit/>
          </a:bodyPr>
          <a:lstStyle/>
          <a:p>
            <a:r>
              <a:rPr lang="en-GB" dirty="0"/>
              <a:t>Benefits </a:t>
            </a:r>
          </a:p>
        </p:txBody>
      </p:sp>
      <p:pic>
        <p:nvPicPr>
          <p:cNvPr id="6" name="Picture 5">
            <a:extLst>
              <a:ext uri="{FF2B5EF4-FFF2-40B4-BE49-F238E27FC236}">
                <a16:creationId xmlns:a16="http://schemas.microsoft.com/office/drawing/2014/main" id="{D631F849-4142-3AF8-D022-C7B10A293F98}"/>
              </a:ext>
            </a:extLst>
          </p:cNvPr>
          <p:cNvPicPr>
            <a:picLocks noChangeAspect="1"/>
          </p:cNvPicPr>
          <p:nvPr/>
        </p:nvPicPr>
        <p:blipFill>
          <a:blip r:embed="rId2" cstate="print">
            <a:extLst>
              <a:ext uri="{28A0092B-C50C-407E-A947-70E740481C1C}">
                <a14:useLocalDpi xmlns:a14="http://schemas.microsoft.com/office/drawing/2010/main" val="0"/>
              </a:ext>
            </a:extLst>
          </a:blip>
          <a:srcRect l="17805" r="17805"/>
          <a:stretch/>
        </p:blipFill>
        <p:spPr>
          <a:xfrm>
            <a:off x="681038" y="1825625"/>
            <a:ext cx="4210050" cy="4351338"/>
          </a:xfrm>
          <a:prstGeom prst="rect">
            <a:avLst/>
          </a:prstGeom>
          <a:noFill/>
        </p:spPr>
      </p:pic>
      <p:sp>
        <p:nvSpPr>
          <p:cNvPr id="3" name="Content Placeholder 2">
            <a:extLst>
              <a:ext uri="{FF2B5EF4-FFF2-40B4-BE49-F238E27FC236}">
                <a16:creationId xmlns:a16="http://schemas.microsoft.com/office/drawing/2014/main" id="{08ADAD63-44B4-B0C3-042F-9D21B024B4BF}"/>
              </a:ext>
            </a:extLst>
          </p:cNvPr>
          <p:cNvSpPr>
            <a:spLocks noGrp="1"/>
          </p:cNvSpPr>
          <p:nvPr>
            <p:ph sz="half" idx="2"/>
          </p:nvPr>
        </p:nvSpPr>
        <p:spPr>
          <a:xfrm>
            <a:off x="5014913" y="1825625"/>
            <a:ext cx="4210050" cy="4351338"/>
          </a:xfrm>
        </p:spPr>
        <p:txBody>
          <a:bodyPr>
            <a:normAutofit/>
          </a:bodyPr>
          <a:lstStyle/>
          <a:p>
            <a:pPr rtl="0" fontAlgn="base">
              <a:buFont typeface="Arial" panose="020B0604020202020204" pitchFamily="34" charset="0"/>
              <a:buChar char="•"/>
            </a:pPr>
            <a:r>
              <a:rPr lang="en-GB" sz="1800" b="0" i="0" dirty="0">
                <a:effectLst/>
              </a:rPr>
              <a:t>In addition to 28 days holiday (pro rata for part-time), each employee is entitled to up to 2 additional days per year as Climate Perks Days.  </a:t>
            </a:r>
          </a:p>
          <a:p>
            <a:pPr rtl="0" fontAlgn="base">
              <a:buFont typeface="Arial" panose="020B0604020202020204" pitchFamily="34" charset="0"/>
              <a:buChar char="•"/>
            </a:pPr>
            <a:r>
              <a:rPr lang="en-GB" sz="1800" b="0" i="0" dirty="0">
                <a:effectLst/>
              </a:rPr>
              <a:t>A seasonal flu voucher scheme </a:t>
            </a:r>
          </a:p>
          <a:p>
            <a:pPr rtl="0" fontAlgn="base">
              <a:buFont typeface="Arial" panose="020B0604020202020204" pitchFamily="34" charset="0"/>
              <a:buChar char="•"/>
            </a:pPr>
            <a:r>
              <a:rPr lang="en-GB" sz="1800" b="0" i="0" dirty="0">
                <a:effectLst/>
              </a:rPr>
              <a:t>Access to a confidential employee assistance programme </a:t>
            </a:r>
          </a:p>
          <a:p>
            <a:endParaRPr lang="en-GB" sz="1800" dirty="0"/>
          </a:p>
          <a:p>
            <a:r>
              <a:rPr lang="en-GB" sz="1800" b="0" i="1" dirty="0">
                <a:effectLst/>
              </a:rPr>
              <a:t>The Museum appreciates flexibility from its staff, and endeavours to do the same. If you require flexibility in this role, please do not hesitate to get in touch.  </a:t>
            </a:r>
          </a:p>
          <a:p>
            <a:endParaRPr lang="en-GB" sz="1500" dirty="0"/>
          </a:p>
        </p:txBody>
      </p:sp>
      <p:sp>
        <p:nvSpPr>
          <p:cNvPr id="4" name="Slide Number Placeholder 3">
            <a:extLst>
              <a:ext uri="{FF2B5EF4-FFF2-40B4-BE49-F238E27FC236}">
                <a16:creationId xmlns:a16="http://schemas.microsoft.com/office/drawing/2014/main" id="{36BFC90F-305A-6ABA-02B0-7708E2B246A5}"/>
              </a:ext>
            </a:extLst>
          </p:cNvPr>
          <p:cNvSpPr>
            <a:spLocks noGrp="1"/>
          </p:cNvSpPr>
          <p:nvPr>
            <p:ph type="sldNum" sz="quarter" idx="12"/>
          </p:nvPr>
        </p:nvSpPr>
        <p:spPr>
          <a:xfrm>
            <a:off x="6996113" y="6356352"/>
            <a:ext cx="2228850" cy="365125"/>
          </a:xfrm>
        </p:spPr>
        <p:txBody>
          <a:bodyPr anchor="ctr">
            <a:normAutofit/>
          </a:bodyPr>
          <a:lstStyle/>
          <a:p>
            <a:pPr>
              <a:spcAft>
                <a:spcPts val="600"/>
              </a:spcAft>
            </a:pPr>
            <a:fld id="{403666A2-F9B0-4E15-82C5-48EEE814A0AE}" type="slidenum">
              <a:rPr lang="en-GB" smtClean="0"/>
              <a:pPr>
                <a:spcAft>
                  <a:spcPts val="600"/>
                </a:spcAft>
              </a:pPr>
              <a:t>15</a:t>
            </a:fld>
            <a:endParaRPr lang="en-GB"/>
          </a:p>
        </p:txBody>
      </p:sp>
    </p:spTree>
    <p:extLst>
      <p:ext uri="{BB962C8B-B14F-4D97-AF65-F5344CB8AC3E}">
        <p14:creationId xmlns:p14="http://schemas.microsoft.com/office/powerpoint/2010/main" val="2681399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Application Process</a:t>
            </a:r>
          </a:p>
        </p:txBody>
      </p:sp>
      <p:sp>
        <p:nvSpPr>
          <p:cNvPr id="3" name="Content Placeholder 2"/>
          <p:cNvSpPr>
            <a:spLocks noGrp="1"/>
          </p:cNvSpPr>
          <p:nvPr>
            <p:ph idx="1"/>
          </p:nvPr>
        </p:nvSpPr>
        <p:spPr>
          <a:xfrm>
            <a:off x="149788" y="1285876"/>
            <a:ext cx="5176836" cy="5448300"/>
          </a:xfrm>
        </p:spPr>
        <p:txBody>
          <a:bodyPr>
            <a:noAutofit/>
          </a:bodyPr>
          <a:lstStyle/>
          <a:p>
            <a:pPr marL="0" indent="0">
              <a:buNone/>
            </a:pPr>
            <a:r>
              <a:rPr lang="en-GB" sz="1400" b="1" dirty="0"/>
              <a:t>HOW TO APPLY</a:t>
            </a:r>
          </a:p>
          <a:p>
            <a:pPr marL="0" indent="0">
              <a:buNone/>
            </a:pPr>
            <a:r>
              <a:rPr lang="en-GB" sz="1400" dirty="0"/>
              <a:t>Please apply by sending the following two documents to Katherine McAlpine </a:t>
            </a:r>
            <a:r>
              <a:rPr lang="en-GB" sz="1400" dirty="0">
                <a:hlinkClick r:id="rId2"/>
              </a:rPr>
              <a:t>katherine.mcalpine@thebrunelmuseum.com</a:t>
            </a:r>
            <a:r>
              <a:rPr lang="en-GB" sz="1400" dirty="0"/>
              <a:t>  a short (no more than one page) statement setting out why you are interested in the role </a:t>
            </a:r>
          </a:p>
          <a:p>
            <a:r>
              <a:rPr lang="en-GB" sz="1400" dirty="0"/>
              <a:t>a CV (no more than two pages)</a:t>
            </a:r>
          </a:p>
          <a:p>
            <a:r>
              <a:rPr lang="en-GB" sz="1400" b="1" i="0" dirty="0">
                <a:solidFill>
                  <a:srgbClr val="000000"/>
                </a:solidFill>
                <a:effectLst/>
              </a:rPr>
              <a:t>along with 2 references</a:t>
            </a:r>
            <a:endParaRPr lang="en-GB" sz="1400" dirty="0"/>
          </a:p>
          <a:p>
            <a:pPr marL="0" indent="0">
              <a:buNone/>
            </a:pPr>
            <a:r>
              <a:rPr lang="en-GB" sz="1400" dirty="0"/>
              <a:t>Both documents should be in PDF or Word format. </a:t>
            </a:r>
          </a:p>
          <a:p>
            <a:pPr marL="0" indent="0">
              <a:buNone/>
            </a:pPr>
            <a:r>
              <a:rPr lang="en-GB" sz="1400" dirty="0"/>
              <a:t>The deadline for applications is </a:t>
            </a:r>
            <a:r>
              <a:rPr lang="en-GB" sz="1400" b="1" dirty="0">
                <a:solidFill>
                  <a:srgbClr val="FF0000"/>
                </a:solidFill>
              </a:rPr>
              <a:t>&lt;&lt;&lt; 9am Monday 23 November</a:t>
            </a:r>
            <a:endParaRPr lang="en-GB" sz="1400" b="1" dirty="0"/>
          </a:p>
          <a:p>
            <a:pPr marL="0" indent="0">
              <a:buNone/>
            </a:pPr>
            <a:r>
              <a:rPr lang="en-GB" sz="1400" b="1" dirty="0"/>
              <a:t>TO FIND OUT MORE</a:t>
            </a:r>
          </a:p>
          <a:p>
            <a:pPr marL="0" indent="0">
              <a:buNone/>
            </a:pPr>
            <a:r>
              <a:rPr lang="en-GB" sz="1400" dirty="0"/>
              <a:t>If there is anything we can do to make the recruitment process more accessible and inclusive for you, if you would like support in communicating your skills, experience or enthusiasm, or if you would like to find out more about the role, please contact </a:t>
            </a:r>
          </a:p>
          <a:p>
            <a:pPr marL="0" indent="0">
              <a:buNone/>
            </a:pPr>
            <a:endParaRPr lang="en-GB" sz="1400" b="1" dirty="0"/>
          </a:p>
          <a:p>
            <a:pPr marL="0" indent="0">
              <a:buNone/>
            </a:pPr>
            <a:r>
              <a:rPr lang="en-GB" sz="1400" b="1" dirty="0"/>
              <a:t>INTERVIEWS</a:t>
            </a:r>
          </a:p>
          <a:p>
            <a:pPr marL="0" indent="0">
              <a:buNone/>
            </a:pPr>
            <a:r>
              <a:rPr lang="en-GB" sz="1400" dirty="0"/>
              <a:t>Interviews are expected to </a:t>
            </a:r>
            <a:r>
              <a:rPr lang="en-GB" sz="1400"/>
              <a:t>take place w/c 7 December </a:t>
            </a:r>
            <a:endParaRPr lang="en-GB" sz="1400"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5326624" y="2080528"/>
            <a:ext cx="5178425" cy="344624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403666A2-F9B0-4E15-82C5-48EEE814A0AE}" type="slidenum">
              <a:rPr lang="en-GB" smtClean="0"/>
              <a:t>16</a:t>
            </a:fld>
            <a:endParaRPr lang="en-GB"/>
          </a:p>
        </p:txBody>
      </p:sp>
    </p:spTree>
    <p:extLst>
      <p:ext uri="{BB962C8B-B14F-4D97-AF65-F5344CB8AC3E}">
        <p14:creationId xmlns:p14="http://schemas.microsoft.com/office/powerpoint/2010/main" val="198222356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4C89A41A23735449F955233CF2D3865" ma:contentTypeVersion="21" ma:contentTypeDescription="Create a new document." ma:contentTypeScope="" ma:versionID="15d3596e30c36f16add6267493b540d8">
  <xsd:schema xmlns:xsd="http://www.w3.org/2001/XMLSchema" xmlns:xs="http://www.w3.org/2001/XMLSchema" xmlns:p="http://schemas.microsoft.com/office/2006/metadata/properties" xmlns:ns2="fd489664-b89d-4a0f-b16d-55bf080da5e2" xmlns:ns3="00d8423d-3634-496f-a57e-49d1c54063ca" targetNamespace="http://schemas.microsoft.com/office/2006/metadata/properties" ma:root="true" ma:fieldsID="07c21729d43251198f9cbb3f5b2c15a8" ns2:_="" ns3:_="">
    <xsd:import namespace="fd489664-b89d-4a0f-b16d-55bf080da5e2"/>
    <xsd:import namespace="00d8423d-3634-496f-a57e-49d1c54063c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AutoKeyPoints" minOccurs="0"/>
                <xsd:element ref="ns2:MediaServiceKeyPoints" minOccurs="0"/>
                <xsd:element ref="ns2:Image"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Pic"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489664-b89d-4a0f-b16d-55bf080da5e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Image" ma:index="20" nillable="true" ma:displayName="Image" ma:format="Thumbnail" ma:internalName="Image">
      <xsd:simpleType>
        <xsd:restriction base="dms:Unknow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dde54a08-cdc4-4e38-8758-7449612087d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Pic" ma:index="27" nillable="true" ma:displayName="Pic" ma:format="Thumbnail" ma:internalName="Pic">
      <xsd:simpleType>
        <xsd:restriction base="dms:Unknown"/>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0d8423d-3634-496f-a57e-49d1c54063ca"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a987b3e1-6ca5-418b-ae57-22c136edaebe}" ma:internalName="TaxCatchAll" ma:showField="CatchAllData" ma:web="00d8423d-3634-496f-a57e-49d1c54063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0d8423d-3634-496f-a57e-49d1c54063ca" xsi:nil="true"/>
    <Pic xmlns="fd489664-b89d-4a0f-b16d-55bf080da5e2" xsi:nil="true"/>
    <lcf76f155ced4ddcb4097134ff3c332f xmlns="fd489664-b89d-4a0f-b16d-55bf080da5e2">
      <Terms xmlns="http://schemas.microsoft.com/office/infopath/2007/PartnerControls"/>
    </lcf76f155ced4ddcb4097134ff3c332f>
    <Image xmlns="fd489664-b89d-4a0f-b16d-55bf080da5e2" xsi:nil="true"/>
  </documentManagement>
</p:properties>
</file>

<file path=customXml/itemProps1.xml><?xml version="1.0" encoding="utf-8"?>
<ds:datastoreItem xmlns:ds="http://schemas.openxmlformats.org/officeDocument/2006/customXml" ds:itemID="{99646746-A8B7-4549-89A9-76F7F3E28521}">
  <ds:schemaRefs>
    <ds:schemaRef ds:uri="http://schemas.microsoft.com/sharepoint/v3/contenttype/forms"/>
  </ds:schemaRefs>
</ds:datastoreItem>
</file>

<file path=customXml/itemProps2.xml><?xml version="1.0" encoding="utf-8"?>
<ds:datastoreItem xmlns:ds="http://schemas.openxmlformats.org/officeDocument/2006/customXml" ds:itemID="{E59A93B7-9714-4D9C-AC9D-E6CB40FC23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d489664-b89d-4a0f-b16d-55bf080da5e2"/>
    <ds:schemaRef ds:uri="00d8423d-3634-496f-a57e-49d1c54063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62EEE5D-CACD-4BC5-BCA6-5D34BD83B415}">
  <ds:schemaRefs>
    <ds:schemaRef ds:uri="http://purl.org/dc/elements/1.1/"/>
    <ds:schemaRef ds:uri="http://www.w3.org/XML/1998/namespace"/>
    <ds:schemaRef ds:uri="fd489664-b89d-4a0f-b16d-55bf080da5e2"/>
    <ds:schemaRef ds:uri="http://schemas.microsoft.com/office/2006/metadata/properties"/>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00d8423d-3634-496f-a57e-49d1c54063ca"/>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Template>
  <TotalTime>447</TotalTime>
  <Words>1420</Words>
  <Application>Microsoft Office PowerPoint</Application>
  <PresentationFormat>A4 Paper (210x297 mm)</PresentationFormat>
  <Paragraphs>143</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Aptos</vt:lpstr>
      <vt:lpstr>Arial</vt:lpstr>
      <vt:lpstr>Calibri</vt:lpstr>
      <vt:lpstr>Calibri Light</vt:lpstr>
      <vt:lpstr>Courier New</vt:lpstr>
      <vt:lpstr>Symbol</vt:lpstr>
      <vt:lpstr>Office Theme</vt:lpstr>
      <vt:lpstr>PowerPoint Presentation</vt:lpstr>
      <vt:lpstr>Contents</vt:lpstr>
      <vt:lpstr>Welcome</vt:lpstr>
      <vt:lpstr>About the Museum</vt:lpstr>
      <vt:lpstr>About the Museum Museum Team</vt:lpstr>
      <vt:lpstr>About the role Practicalities</vt:lpstr>
      <vt:lpstr>About the role Responsibilities</vt:lpstr>
      <vt:lpstr>About the role Responsibilities</vt:lpstr>
      <vt:lpstr>About the role Responsibilities – Cont </vt:lpstr>
      <vt:lpstr>About the role Responsibilities – Cont </vt:lpstr>
      <vt:lpstr>About the role Responsibilities – Cont </vt:lpstr>
      <vt:lpstr>About the role Responsibilities – Cont </vt:lpstr>
      <vt:lpstr>About the role Responsibilities – Cont </vt:lpstr>
      <vt:lpstr>About the role Skills &amp; Qualifications</vt:lpstr>
      <vt:lpstr>Benefits </vt:lpstr>
      <vt:lpstr>Application Process</vt:lpstr>
    </vt:vector>
  </TitlesOfParts>
  <Company>The British Library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Brunel Museum Trustee</dc:title>
  <dc:creator>Davies, Richard</dc:creator>
  <cp:lastModifiedBy>Katherine  McAlpine</cp:lastModifiedBy>
  <cp:revision>76</cp:revision>
  <cp:lastPrinted>2024-09-05T13:18:58Z</cp:lastPrinted>
  <dcterms:created xsi:type="dcterms:W3CDTF">2023-06-22T15:20:19Z</dcterms:created>
  <dcterms:modified xsi:type="dcterms:W3CDTF">2026-10-30T10:59:11Z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0x010100C4C89A41A23735449F955233CF2D3865</vt:lpwstr>
  </property>
  <property fmtid="{D5CDD505-2E9C-101B-9397-08002B2CF9AE}" pid="3" name="MediaServiceImageTags">
    <vt:lpwstr/>
  </property>
</Properties>
</file>